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257" r:id="rId3"/>
    <p:sldId id="262" r:id="rId4"/>
    <p:sldId id="260" r:id="rId5"/>
    <p:sldId id="261" r:id="rId6"/>
    <p:sldId id="274" r:id="rId7"/>
    <p:sldId id="282" r:id="rId8"/>
    <p:sldId id="281" r:id="rId9"/>
    <p:sldId id="297" r:id="rId10"/>
    <p:sldId id="298" r:id="rId11"/>
    <p:sldId id="318" r:id="rId12"/>
    <p:sldId id="289" r:id="rId13"/>
    <p:sldId id="327" r:id="rId14"/>
    <p:sldId id="332" r:id="rId15"/>
    <p:sldId id="328" r:id="rId16"/>
    <p:sldId id="329" r:id="rId17"/>
    <p:sldId id="330" r:id="rId18"/>
    <p:sldId id="331" r:id="rId19"/>
    <p:sldId id="280" r:id="rId20"/>
    <p:sldId id="299" r:id="rId21"/>
    <p:sldId id="301" r:id="rId22"/>
    <p:sldId id="302" r:id="rId23"/>
    <p:sldId id="320" r:id="rId24"/>
    <p:sldId id="305" r:id="rId25"/>
    <p:sldId id="321" r:id="rId26"/>
    <p:sldId id="322" r:id="rId27"/>
    <p:sldId id="323" r:id="rId28"/>
    <p:sldId id="324" r:id="rId29"/>
    <p:sldId id="325" r:id="rId30"/>
    <p:sldId id="326" r:id="rId31"/>
    <p:sldId id="296" r:id="rId32"/>
    <p:sldId id="283" r:id="rId33"/>
    <p:sldId id="313" r:id="rId34"/>
    <p:sldId id="269" r:id="rId35"/>
    <p:sldId id="268" r:id="rId36"/>
    <p:sldId id="317" r:id="rId37"/>
    <p:sldId id="308" r:id="rId38"/>
    <p:sldId id="285" r:id="rId39"/>
    <p:sldId id="288" r:id="rId40"/>
    <p:sldId id="316" r:id="rId41"/>
    <p:sldId id="303" r:id="rId42"/>
    <p:sldId id="306" r:id="rId43"/>
    <p:sldId id="304" r:id="rId44"/>
    <p:sldId id="307" r:id="rId45"/>
    <p:sldId id="310" r:id="rId46"/>
    <p:sldId id="311" r:id="rId47"/>
    <p:sldId id="265" r:id="rId48"/>
    <p:sldId id="271" r:id="rId49"/>
    <p:sldId id="27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76762" autoAdjust="0"/>
  </p:normalViewPr>
  <p:slideViewPr>
    <p:cSldViewPr snapToGrid="0">
      <p:cViewPr varScale="1">
        <p:scale>
          <a:sx n="63" d="100"/>
          <a:sy n="63" d="100"/>
        </p:scale>
        <p:origin x="1382" y="58"/>
      </p:cViewPr>
      <p:guideLst/>
    </p:cSldViewPr>
  </p:slideViewPr>
  <p:outlineViewPr>
    <p:cViewPr>
      <p:scale>
        <a:sx n="33" d="100"/>
        <a:sy n="33" d="100"/>
      </p:scale>
      <p:origin x="0" y="-531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RACE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Race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6A8-4320-BB98-BE8F3F259B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36A8-4320-BB98-BE8F3F259B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6A8-4320-BB98-BE8F3F259B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36A8-4320-BB98-BE8F3F259BD4}"/>
              </c:ext>
            </c:extLst>
          </c:dPt>
          <c:dLbls>
            <c:dLbl>
              <c:idx val="0"/>
              <c:layout>
                <c:manualLayout>
                  <c:x val="-0.28609602038907195"/>
                  <c:y val="-8.999355977781740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4036BC9-B536-4EEE-95C0-8C3330FC0FFF}" type="CATEGORYNAME">
                      <a:rPr lang="en-US" sz="1400" b="0"/>
                      <a:pPr>
                        <a:defRPr/>
                      </a:pPr>
                      <a:t>[CATEGORY NAME]</a:t>
                    </a:fld>
                    <a:r>
                      <a:rPr lang="en-US" sz="1400" b="1" baseline="0" dirty="0"/>
                      <a:t>
</a:t>
                    </a:r>
                    <a:fld id="{5CBDBCBB-F674-4B10-9B09-820497A92290}" type="PERCENTAGE">
                      <a:rPr lang="en-US" sz="1400" b="1" baseline="0"/>
                      <a:pPr>
                        <a:defRPr/>
                      </a:pPr>
                      <a:t>[PERCENTAGE]</a:t>
                    </a:fld>
                    <a:endParaRPr lang="en-US" sz="1400" b="1"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2845326541574377"/>
                      <c:h val="0.44815181190896242"/>
                    </c:manualLayout>
                  </c15:layout>
                  <c15:dlblFieldTable/>
                  <c15:showDataLabelsRange val="0"/>
                </c:ext>
                <c:ext xmlns:c16="http://schemas.microsoft.com/office/drawing/2014/chart" uri="{C3380CC4-5D6E-409C-BE32-E72D297353CC}">
                  <c16:uniqueId val="{00000001-36A8-4320-BB98-BE8F3F259BD4}"/>
                </c:ext>
              </c:extLst>
            </c:dLbl>
            <c:dLbl>
              <c:idx val="1"/>
              <c:layout>
                <c:manualLayout>
                  <c:x val="9.0596889907805997E-2"/>
                  <c:y val="0.1161805252148404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2EABEC7A-7B67-4D43-AFA0-9D908FA55C76}" type="CATEGORYNAME">
                      <a:rPr lang="en-US" sz="1400"/>
                      <a:pPr>
                        <a:defRPr/>
                      </a:pPr>
                      <a:t>[CATEGORY NAME]</a:t>
                    </a:fld>
                    <a:r>
                      <a:rPr lang="en-US" sz="1400" baseline="0" dirty="0"/>
                      <a:t>
</a:t>
                    </a:r>
                    <a:fld id="{962CA895-6455-497A-A6A4-583C343BDB24}" type="PERCENTAGE">
                      <a:rPr lang="en-US" sz="1400" b="1" baseline="0"/>
                      <a:pPr>
                        <a:defRPr/>
                      </a:pPr>
                      <a:t>[PERCENTAGE]</a:t>
                    </a:fld>
                    <a:endParaRPr lang="en-US" sz="1400" baseline="0" dirty="0"/>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5470626475961705"/>
                      <c:h val="0.37319480030742502"/>
                    </c:manualLayout>
                  </c15:layout>
                  <c15:dlblFieldTable/>
                  <c15:showDataLabelsRange val="0"/>
                </c:ext>
                <c:ext xmlns:c16="http://schemas.microsoft.com/office/drawing/2014/chart" uri="{C3380CC4-5D6E-409C-BE32-E72D297353CC}">
                  <c16:uniqueId val="{00000002-36A8-4320-BB98-BE8F3F259BD4}"/>
                </c:ext>
              </c:extLst>
            </c:dLbl>
            <c:dLbl>
              <c:idx val="2"/>
              <c:layout>
                <c:manualLayout>
                  <c:x val="4.7647859138827242E-2"/>
                  <c:y val="1.0247161716584876E-2"/>
                </c:manualLayout>
              </c:layout>
              <c:tx>
                <c:rich>
                  <a:bodyPr/>
                  <a:lstStyle/>
                  <a:p>
                    <a:r>
                      <a:rPr lang="en-US" sz="1400" dirty="0"/>
                      <a:t>Hispanic,</a:t>
                    </a:r>
                    <a:r>
                      <a:rPr lang="en-US" sz="1400" baseline="0" dirty="0"/>
                      <a:t> Latino, and/or Spanish
</a:t>
                    </a:r>
                    <a:fld id="{98ED6089-A201-4B92-9635-1BEB934C622D}" type="PERCENTAGE">
                      <a:rPr lang="en-US" sz="1400" b="1" baseline="0"/>
                      <a:pPr/>
                      <a:t>[PERCENTAGE]</a:t>
                    </a:fld>
                    <a:endParaRPr lang="en-US" sz="14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6A8-4320-BB98-BE8F3F259BD4}"/>
                </c:ext>
              </c:extLst>
            </c:dLbl>
            <c:dLbl>
              <c:idx val="3"/>
              <c:tx>
                <c:rich>
                  <a:bodyPr/>
                  <a:lstStyle/>
                  <a:p>
                    <a:fld id="{A08C1CC3-35D8-4521-A4FA-9F80F601C50D}" type="CATEGORYNAME">
                      <a:rPr lang="en-US" sz="1400"/>
                      <a:pPr/>
                      <a:t>[CATEGORY NAME]</a:t>
                    </a:fld>
                    <a:r>
                      <a:rPr lang="en-US" sz="1400" baseline="0" dirty="0"/>
                      <a:t>
</a:t>
                    </a:r>
                    <a:fld id="{03674CBC-1CE0-424C-A8B1-5CC2D86CCF2C}" type="PERCENTAGE">
                      <a:rPr lang="en-US" sz="1400" b="1" baseline="0"/>
                      <a:pPr/>
                      <a:t>[PERCENTAGE]</a:t>
                    </a:fld>
                    <a:endParaRPr lang="en-US" sz="14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6A8-4320-BB98-BE8F3F259BD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White/Caucasian</c:v>
                </c:pt>
                <c:pt idx="1">
                  <c:v>Black/African American</c:v>
                </c:pt>
                <c:pt idx="2">
                  <c:v>Hispanice, Latino, and/or Spanish</c:v>
                </c:pt>
                <c:pt idx="3">
                  <c:v>Other</c:v>
                </c:pt>
              </c:strCache>
            </c:strRef>
          </c:cat>
          <c:val>
            <c:numRef>
              <c:f>Sheet1!$B$2:$B$5</c:f>
              <c:numCache>
                <c:formatCode>0%</c:formatCode>
                <c:ptCount val="4"/>
                <c:pt idx="0">
                  <c:v>0.74</c:v>
                </c:pt>
                <c:pt idx="1">
                  <c:v>0.13</c:v>
                </c:pt>
                <c:pt idx="2">
                  <c:v>0.06</c:v>
                </c:pt>
                <c:pt idx="3">
                  <c:v>7.0000000000000007E-2</c:v>
                </c:pt>
              </c:numCache>
            </c:numRef>
          </c:val>
          <c:extLst>
            <c:ext xmlns:c16="http://schemas.microsoft.com/office/drawing/2014/chart" uri="{C3380CC4-5D6E-409C-BE32-E72D297353CC}">
              <c16:uniqueId val="{00000000-36A8-4320-BB98-BE8F3F259BD4}"/>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GENDER</a:t>
            </a:r>
          </a:p>
        </c:rich>
      </c:tx>
      <c:layout>
        <c:manualLayout>
          <c:xMode val="edge"/>
          <c:yMode val="edge"/>
          <c:x val="0.3707681029338033"/>
          <c:y val="2.307134738485369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14FD-4018-B6E0-BB9DCFA35023}"/>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4FD-4018-B6E0-BB9DCFA35023}"/>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4FD-4018-B6E0-BB9DCFA35023}"/>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141-4409-B180-64B9A9D5E9CB}"/>
              </c:ext>
            </c:extLst>
          </c:dPt>
          <c:dLbls>
            <c:dLbl>
              <c:idx val="0"/>
              <c:layout>
                <c:manualLayout>
                  <c:x val="-0.14150183432279312"/>
                  <c:y val="-2.6643167399277825E-2"/>
                </c:manualLayout>
              </c:layout>
              <c:tx>
                <c:rich>
                  <a:bodyPr/>
                  <a:lstStyle/>
                  <a:p>
                    <a:r>
                      <a:rPr lang="en-US" sz="1400" dirty="0"/>
                      <a:t>Man</a:t>
                    </a:r>
                  </a:p>
                  <a:p>
                    <a:fld id="{3379413A-352F-4254-AEF8-56D606BB0814}" type="VALUE">
                      <a:rPr lang="en-US" sz="1400" b="1" smtClean="0"/>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4FD-4018-B6E0-BB9DCFA35023}"/>
                </c:ext>
              </c:extLst>
            </c:dLbl>
            <c:dLbl>
              <c:idx val="1"/>
              <c:layout>
                <c:manualLayout>
                  <c:x val="0.18780834717395706"/>
                  <c:y val="2.6925957930215533E-2"/>
                </c:manualLayout>
              </c:layout>
              <c:tx>
                <c:rich>
                  <a:bodyPr/>
                  <a:lstStyle/>
                  <a:p>
                    <a:r>
                      <a:rPr lang="en-US" sz="1400" dirty="0"/>
                      <a:t>Woman</a:t>
                    </a:r>
                  </a:p>
                  <a:p>
                    <a:r>
                      <a:rPr lang="en-US" sz="1400" b="1" dirty="0"/>
                      <a:t>47%</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4FD-4018-B6E0-BB9DCFA35023}"/>
                </c:ext>
              </c:extLst>
            </c:dLbl>
            <c:dLbl>
              <c:idx val="2"/>
              <c:layout>
                <c:manualLayout>
                  <c:x val="1.5540345446519988E-2"/>
                  <c:y val="0.12396519557054352"/>
                </c:manualLayout>
              </c:layout>
              <c:tx>
                <c:rich>
                  <a:bodyPr/>
                  <a:lstStyle/>
                  <a:p>
                    <a:r>
                      <a:rPr lang="en-US" sz="1400" dirty="0"/>
                      <a:t>Not specified</a:t>
                    </a:r>
                  </a:p>
                  <a:p>
                    <a:fld id="{EEF5AF88-AAF7-4E21-A2F9-BAB070792650}" type="VALUE">
                      <a:rPr lang="en-US" sz="1400" b="1" smtClean="0"/>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4FD-4018-B6E0-BB9DCFA3502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Man</c:v>
                </c:pt>
                <c:pt idx="1">
                  <c:v>Woman</c:v>
                </c:pt>
                <c:pt idx="2">
                  <c:v>Not specified</c:v>
                </c:pt>
              </c:strCache>
            </c:strRef>
          </c:cat>
          <c:val>
            <c:numRef>
              <c:f>Sheet1!$B$2:$B$5</c:f>
              <c:numCache>
                <c:formatCode>0%</c:formatCode>
                <c:ptCount val="4"/>
                <c:pt idx="0">
                  <c:v>0.5</c:v>
                </c:pt>
                <c:pt idx="1">
                  <c:v>0.47</c:v>
                </c:pt>
                <c:pt idx="2">
                  <c:v>0.03</c:v>
                </c:pt>
              </c:numCache>
            </c:numRef>
          </c:val>
          <c:extLst>
            <c:ext xmlns:c16="http://schemas.microsoft.com/office/drawing/2014/chart" uri="{C3380CC4-5D6E-409C-BE32-E72D297353CC}">
              <c16:uniqueId val="{00000000-14FD-4018-B6E0-BB9DCFA35023}"/>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INCOME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Income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2B7-4D82-B43F-33485CD0FF1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22B7-4D82-B43F-33485CD0FF1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175-45C0-93A2-C89A35945CDE}"/>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175-45C0-93A2-C89A35945CDE}"/>
              </c:ext>
            </c:extLst>
          </c:dPt>
          <c:dLbls>
            <c:dLbl>
              <c:idx val="0"/>
              <c:tx>
                <c:rich>
                  <a:bodyPr/>
                  <a:lstStyle/>
                  <a:p>
                    <a:r>
                      <a:rPr lang="en-US" sz="1400" dirty="0"/>
                      <a:t>Less than $25,000</a:t>
                    </a:r>
                  </a:p>
                  <a:p>
                    <a:fld id="{ADD94213-6628-4FFD-A14B-8A3F3B135AE8}" type="PERCENTAGE">
                      <a:rPr lang="en-US" sz="1400" b="1" smtClean="0"/>
                      <a:pPr/>
                      <a:t>[PERCENTAGE]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2B7-4D82-B43F-33485CD0FF19}"/>
                </c:ext>
              </c:extLst>
            </c:dLbl>
            <c:dLbl>
              <c:idx val="1"/>
              <c:tx>
                <c:rich>
                  <a:bodyPr/>
                  <a:lstStyle/>
                  <a:p>
                    <a:r>
                      <a:rPr lang="en-US" sz="1400" dirty="0"/>
                      <a:t>More than $25,000</a:t>
                    </a:r>
                  </a:p>
                  <a:p>
                    <a:fld id="{293C0367-5CE2-4D40-AD59-16CD0FF2C37C}" type="PERCENTAGE">
                      <a:rPr lang="en-US" sz="1400" b="1" smtClean="0"/>
                      <a:pPr/>
                      <a:t>[PERCENTAGE]</a:t>
                    </a:fld>
                    <a:endParaRPr lang="en-US"/>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2B7-4D82-B43F-33485CD0FF1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Less than $25,00</c:v>
                </c:pt>
                <c:pt idx="1">
                  <c:v>More than $25,000</c:v>
                </c:pt>
              </c:strCache>
            </c:strRef>
          </c:cat>
          <c:val>
            <c:numRef>
              <c:f>Sheet1!$B$2:$B$5</c:f>
              <c:numCache>
                <c:formatCode>0%</c:formatCode>
                <c:ptCount val="4"/>
                <c:pt idx="0">
                  <c:v>0.53</c:v>
                </c:pt>
                <c:pt idx="1">
                  <c:v>0.47</c:v>
                </c:pt>
              </c:numCache>
            </c:numRef>
          </c:val>
          <c:extLst>
            <c:ext xmlns:c16="http://schemas.microsoft.com/office/drawing/2014/chart" uri="{C3380CC4-5D6E-409C-BE32-E72D297353CC}">
              <c16:uniqueId val="{00000000-22B7-4D82-B43F-33485CD0FF19}"/>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MEDICATION</a:t>
            </a:r>
            <a:r>
              <a:rPr lang="en-US" baseline="0" dirty="0"/>
              <a:t> STATUS</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Medication Status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FC7-4195-9A8C-6F75FA4C7A1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FC7-4195-9A8C-6F75FA4C7A1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BFC7-4195-9A8C-6F75FA4C7A18}"/>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BFC7-4195-9A8C-6F75FA4C7A18}"/>
              </c:ext>
            </c:extLst>
          </c:dPt>
          <c:dLbls>
            <c:dLbl>
              <c:idx val="0"/>
              <c:tx>
                <c:rich>
                  <a:bodyPr/>
                  <a:lstStyle/>
                  <a:p>
                    <a:r>
                      <a:rPr lang="en-US" sz="1400" dirty="0"/>
                      <a:t>Taken daily</a:t>
                    </a:r>
                  </a:p>
                  <a:p>
                    <a:fld id="{6ECB0647-6303-423A-AA3E-B694CA4C6ECD}" type="VALUE">
                      <a:rPr lang="en-US" sz="1400" b="1" smtClean="0"/>
                      <a:pPr/>
                      <a:t>[VALUE]</a:t>
                    </a:fld>
                    <a:endParaRPr lang="en-US"/>
                  </a:p>
                </c:rich>
              </c:tx>
              <c:dLblPos val="in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FC7-4195-9A8C-6F75FA4C7A18}"/>
                </c:ext>
              </c:extLst>
            </c:dLbl>
            <c:dLbl>
              <c:idx val="1"/>
              <c:tx>
                <c:rich>
                  <a:bodyPr/>
                  <a:lstStyle/>
                  <a:p>
                    <a:r>
                      <a:rPr lang="en-US" sz="1400" dirty="0"/>
                      <a:t>Taken monthly</a:t>
                    </a:r>
                  </a:p>
                  <a:p>
                    <a:fld id="{D039687D-9A9A-48C5-BED7-D9606B1D05D2}" type="VALUE">
                      <a:rPr lang="en-US" sz="1400" b="1" smtClean="0"/>
                      <a:pPr/>
                      <a:t>[VALUE]</a:t>
                    </a:fld>
                    <a:endParaRPr lang="en-US"/>
                  </a:p>
                </c:rich>
              </c:tx>
              <c:dLblPos val="in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FC7-4195-9A8C-6F75FA4C7A18}"/>
                </c:ext>
              </c:extLst>
            </c:dLbl>
            <c:dLbl>
              <c:idx val="2"/>
              <c:layout>
                <c:manualLayout>
                  <c:x val="3.8445147712744564E-2"/>
                  <c:y val="9.5611813297380666E-2"/>
                </c:manualLayout>
              </c:layout>
              <c:tx>
                <c:rich>
                  <a:bodyPr/>
                  <a:lstStyle/>
                  <a:p>
                    <a:r>
                      <a:rPr lang="en-US" sz="1400" dirty="0"/>
                      <a:t>Taken daily and monthly</a:t>
                    </a:r>
                  </a:p>
                  <a:p>
                    <a:fld id="{25828EFF-78BB-4FE0-A296-B8A3A3C6734B}" type="VALUE">
                      <a:rPr lang="en-US" sz="1400" b="1" smtClean="0"/>
                      <a:pPr/>
                      <a:t>[VALUE]</a:t>
                    </a:fld>
                    <a:endParaRPr lang="en-US"/>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FC7-4195-9A8C-6F75FA4C7A18}"/>
                </c:ext>
              </c:extLst>
            </c:dLbl>
            <c:dLbl>
              <c:idx val="3"/>
              <c:tx>
                <c:rich>
                  <a:bodyPr/>
                  <a:lstStyle/>
                  <a:p>
                    <a:r>
                      <a:rPr lang="en-US" sz="1400" dirty="0"/>
                      <a:t>None taken</a:t>
                    </a:r>
                  </a:p>
                  <a:p>
                    <a:fld id="{F1F4F4D0-545F-4AE7-BF54-55E3C219CB98}" type="VALUE">
                      <a:rPr lang="en-US" sz="1400" b="1" smtClean="0"/>
                      <a:pPr/>
                      <a:t>[VALUE]</a:t>
                    </a:fld>
                    <a:endParaRPr lang="en-US"/>
                  </a:p>
                </c:rich>
              </c:tx>
              <c:dLblPos val="in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FC7-4195-9A8C-6F75FA4C7A1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Taken daily</c:v>
                </c:pt>
                <c:pt idx="1">
                  <c:v>Taken monthly</c:v>
                </c:pt>
                <c:pt idx="2">
                  <c:v>Taken daily and monthly</c:v>
                </c:pt>
                <c:pt idx="3">
                  <c:v>No medication</c:v>
                </c:pt>
              </c:strCache>
            </c:strRef>
          </c:cat>
          <c:val>
            <c:numRef>
              <c:f>Sheet1!$B$2:$B$5</c:f>
              <c:numCache>
                <c:formatCode>0%</c:formatCode>
                <c:ptCount val="4"/>
                <c:pt idx="0">
                  <c:v>0.75</c:v>
                </c:pt>
                <c:pt idx="1">
                  <c:v>7.0000000000000007E-2</c:v>
                </c:pt>
                <c:pt idx="2">
                  <c:v>0.11</c:v>
                </c:pt>
                <c:pt idx="3">
                  <c:v>0.08</c:v>
                </c:pt>
              </c:numCache>
            </c:numRef>
          </c:val>
          <c:extLst>
            <c:ext xmlns:c16="http://schemas.microsoft.com/office/drawing/2014/chart" uri="{C3380CC4-5D6E-409C-BE32-E72D297353CC}">
              <c16:uniqueId val="{00000000-BFC7-4195-9A8C-6F75FA4C7A1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LIFETIME OVERDOSES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Lifetime Overdoses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11C7-45C5-9494-2B3577A8D9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1C7-45C5-9494-2B3577A8D9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1C7-45C5-9494-2B3577A8D9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11C7-45C5-9494-2B3577A8D99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1C7-45C5-9494-2B3577A8D992}"/>
              </c:ext>
            </c:extLst>
          </c:dPt>
          <c:dLbls>
            <c:dLbl>
              <c:idx val="0"/>
              <c:tx>
                <c:rich>
                  <a:bodyPr/>
                  <a:lstStyle/>
                  <a:p>
                    <a:fld id="{FD966F2F-7F53-4A58-9BDA-025CA9CC7FD9}" type="CATEGORYNAME">
                      <a:rPr lang="en-US" sz="1400"/>
                      <a:pPr/>
                      <a:t>[CATEGORY NAME]</a:t>
                    </a:fld>
                    <a:r>
                      <a:rPr lang="en-US" sz="1400" baseline="0" dirty="0"/>
                      <a:t>
</a:t>
                    </a:r>
                    <a:fld id="{DDC318FB-0895-43E2-B1BE-48F4EF184DE4}" type="VALUE">
                      <a:rPr lang="en-US" sz="1400" b="1" baseline="0" smtClean="0"/>
                      <a:pPr/>
                      <a:t>[VALUE]</a:t>
                    </a:fld>
                    <a:endParaRPr lang="en-US" sz="14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1C7-45C5-9494-2B3577A8D992}"/>
                </c:ext>
              </c:extLst>
            </c:dLbl>
            <c:dLbl>
              <c:idx val="1"/>
              <c:tx>
                <c:rich>
                  <a:bodyPr/>
                  <a:lstStyle/>
                  <a:p>
                    <a:fld id="{16D04752-79AF-43A7-B37D-5CE045B50BC2}" type="CATEGORYNAME">
                      <a:rPr lang="en-US" sz="1400"/>
                      <a:pPr/>
                      <a:t>[CATEGORY NAME]</a:t>
                    </a:fld>
                    <a:r>
                      <a:rPr lang="en-US" sz="1400" baseline="0" dirty="0"/>
                      <a:t>
</a:t>
                    </a:r>
                    <a:fld id="{93D437E9-6A9E-41DB-9EDD-6375C8F2904C}" type="PERCENTAGE">
                      <a:rPr lang="en-US" sz="1400" b="1" baseline="0"/>
                      <a:pPr/>
                      <a:t>[PERCENTAGE]</a:t>
                    </a:fld>
                    <a:endParaRPr lang="en-US" sz="14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1C7-45C5-9494-2B3577A8D992}"/>
                </c:ext>
              </c:extLst>
            </c:dLbl>
            <c:dLbl>
              <c:idx val="2"/>
              <c:tx>
                <c:rich>
                  <a:bodyPr/>
                  <a:lstStyle/>
                  <a:p>
                    <a:fld id="{EAC30883-551A-4CE4-A756-E4E320F599E5}" type="CATEGORYNAME">
                      <a:rPr lang="en-US" sz="1400"/>
                      <a:pPr/>
                      <a:t>[CATEGORY NAME]</a:t>
                    </a:fld>
                    <a:r>
                      <a:rPr lang="en-US" sz="1400" baseline="0" dirty="0"/>
                      <a:t>
</a:t>
                    </a:r>
                    <a:fld id="{E3BD3FF8-E842-45A2-B338-6D0F7B5CFFA1}" type="PERCENTAGE">
                      <a:rPr lang="en-US" sz="1400" b="1" baseline="0"/>
                      <a:pPr/>
                      <a:t>[PERCENTAGE]</a:t>
                    </a:fld>
                    <a:endParaRPr lang="en-US" sz="14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1C7-45C5-9494-2B3577A8D992}"/>
                </c:ext>
              </c:extLst>
            </c:dLbl>
            <c:dLbl>
              <c:idx val="3"/>
              <c:tx>
                <c:rich>
                  <a:bodyPr/>
                  <a:lstStyle/>
                  <a:p>
                    <a:fld id="{06C1EBB0-B3BB-4216-A4FA-FB6C7321ADE0}" type="CATEGORYNAME">
                      <a:rPr lang="en-US" sz="1400"/>
                      <a:pPr/>
                      <a:t>[CATEGORY NAME]</a:t>
                    </a:fld>
                    <a:r>
                      <a:rPr lang="en-US" sz="1400" baseline="0" dirty="0"/>
                      <a:t>
</a:t>
                    </a:r>
                    <a:fld id="{87572FDF-340C-41A7-8401-7839DA319FB7}" type="PERCENTAGE">
                      <a:rPr lang="en-US" sz="1400" b="1" baseline="0"/>
                      <a:pPr/>
                      <a:t>[PERCENTAGE]</a:t>
                    </a:fld>
                    <a:endParaRPr lang="en-US" sz="1400" baseline="0" dirty="0"/>
                  </a:p>
                </c:rich>
              </c:tx>
              <c:dLblPos val="in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1C7-45C5-9494-2B3577A8D992}"/>
                </c:ext>
              </c:extLst>
            </c:dLbl>
            <c:dLbl>
              <c:idx val="4"/>
              <c:layout>
                <c:manualLayout>
                  <c:x val="0.10384942354042095"/>
                  <c:y val="0.14571498393934437"/>
                </c:manualLayout>
              </c:layout>
              <c:tx>
                <c:rich>
                  <a:bodyPr/>
                  <a:lstStyle/>
                  <a:p>
                    <a:fld id="{76BFCD87-A5C1-4247-AA54-D3FE582963BD}" type="CATEGORYNAME">
                      <a:rPr lang="en-US" sz="1400"/>
                      <a:pPr/>
                      <a:t>[CATEGORY NAME]</a:t>
                    </a:fld>
                    <a:r>
                      <a:rPr lang="en-US" sz="1400" baseline="0" dirty="0"/>
                      <a:t>
</a:t>
                    </a:r>
                    <a:fld id="{82DC89ED-D9A4-4DC2-973E-2935D17BBC32}" type="PERCENTAGE">
                      <a:rPr lang="en-US" sz="1400" b="1" baseline="0"/>
                      <a:pPr/>
                      <a:t>[PERCENTAGE]</a:t>
                    </a:fld>
                    <a:endParaRPr lang="en-US" sz="14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1C7-45C5-9494-2B3577A8D99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None</c:v>
                </c:pt>
                <c:pt idx="1">
                  <c:v>One</c:v>
                </c:pt>
                <c:pt idx="2">
                  <c:v>Two to three</c:v>
                </c:pt>
                <c:pt idx="3">
                  <c:v>Four to five</c:v>
                </c:pt>
                <c:pt idx="4">
                  <c:v>Five +</c:v>
                </c:pt>
              </c:strCache>
            </c:strRef>
          </c:cat>
          <c:val>
            <c:numRef>
              <c:f>Sheet1!$B$2:$B$6</c:f>
              <c:numCache>
                <c:formatCode>0%</c:formatCode>
                <c:ptCount val="5"/>
                <c:pt idx="0">
                  <c:v>0.43</c:v>
                </c:pt>
                <c:pt idx="1">
                  <c:v>0.13</c:v>
                </c:pt>
                <c:pt idx="2">
                  <c:v>0.23</c:v>
                </c:pt>
                <c:pt idx="3">
                  <c:v>0.09</c:v>
                </c:pt>
                <c:pt idx="4">
                  <c:v>0.13</c:v>
                </c:pt>
              </c:numCache>
            </c:numRef>
          </c:val>
          <c:extLst>
            <c:ext xmlns:c16="http://schemas.microsoft.com/office/drawing/2014/chart" uri="{C3380CC4-5D6E-409C-BE32-E72D297353CC}">
              <c16:uniqueId val="{00000000-11C7-45C5-9494-2B3577A8D992}"/>
            </c:ext>
          </c:extLst>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DSM 5 SYMPTOM SCORE</a:t>
            </a:r>
          </a:p>
        </c:rich>
      </c:tx>
      <c:layout>
        <c:manualLayout>
          <c:xMode val="edge"/>
          <c:yMode val="edge"/>
          <c:x val="0.22773247823183482"/>
          <c:y val="7.6869203318885267E-4"/>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DSM</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E22-4288-AF88-C1906A87C2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E22-4288-AF88-C1906A87C2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E22-4288-AF88-C1906A87C2A8}"/>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E22-4288-AF88-C1906A87C2A8}"/>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CE22-4288-AF88-C1906A87C2A8}"/>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CE22-4288-AF88-C1906A87C2A8}"/>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CE22-4288-AF88-C1906A87C2A8}"/>
              </c:ext>
            </c:extLst>
          </c:dPt>
          <c:dLbls>
            <c:dLbl>
              <c:idx val="0"/>
              <c:layout>
                <c:manualLayout>
                  <c:x val="-0.16437855479008265"/>
                  <c:y val="-7.0138087812057617E-2"/>
                </c:manualLayout>
              </c:layout>
              <c:tx>
                <c:rich>
                  <a:bodyPr/>
                  <a:lstStyle/>
                  <a:p>
                    <a:fld id="{A0FD408C-50F7-49E5-948E-DF3BC8F59190}" type="CATEGORYNAME">
                      <a:rPr lang="en-US" sz="1400"/>
                      <a:pPr/>
                      <a:t>[CATEGORY NAME]</a:t>
                    </a:fld>
                    <a:r>
                      <a:rPr lang="en-US" sz="1400" baseline="0" dirty="0"/>
                      <a:t>, </a:t>
                    </a:r>
                    <a:fld id="{19EC5D3A-B7A4-4912-B7FF-87782B757661}" type="VALUE">
                      <a:rPr lang="en-US" sz="1400" b="1" baseline="0"/>
                      <a:pPr/>
                      <a:t>[VALUE]</a:t>
                    </a:fld>
                    <a:endParaRPr lang="en-US" sz="14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E22-4288-AF88-C1906A87C2A8}"/>
                </c:ext>
              </c:extLst>
            </c:dLbl>
            <c:dLbl>
              <c:idx val="1"/>
              <c:layout>
                <c:manualLayout>
                  <c:x val="0.12264499586813732"/>
                  <c:y val="-4.3836229863165967E-2"/>
                </c:manualLayout>
              </c:layout>
              <c:tx>
                <c:rich>
                  <a:bodyPr/>
                  <a:lstStyle/>
                  <a:p>
                    <a:fld id="{348B96C0-7E54-4122-93E4-78DAC638D947}" type="CATEGORYNAME">
                      <a:rPr lang="en-US" sz="1400"/>
                      <a:pPr/>
                      <a:t>[CATEGORY NAME]</a:t>
                    </a:fld>
                    <a:r>
                      <a:rPr lang="en-US" sz="1400" baseline="0" dirty="0"/>
                      <a:t>, </a:t>
                    </a:r>
                    <a:fld id="{6D5115F8-F5EB-47AA-ADB1-5F8BD138242F}" type="VALUE">
                      <a:rPr lang="en-US" sz="1400" b="1" baseline="0"/>
                      <a:pPr/>
                      <a:t>[VALUE]</a:t>
                    </a:fld>
                    <a:endParaRPr lang="en-US" sz="14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E22-4288-AF88-C1906A87C2A8}"/>
                </c:ext>
              </c:extLst>
            </c:dLbl>
            <c:dLbl>
              <c:idx val="2"/>
              <c:layout>
                <c:manualLayout>
                  <c:x val="-3.9254580248377947E-2"/>
                  <c:y val="4.8219935370789474E-2"/>
                </c:manualLayout>
              </c:layout>
              <c:tx>
                <c:rich>
                  <a:bodyPr/>
                  <a:lstStyle/>
                  <a:p>
                    <a:fld id="{DA01E60C-4FEE-4B60-9B70-64E26091E6C8}" type="CATEGORYNAME">
                      <a:rPr lang="en-US" sz="1400"/>
                      <a:pPr/>
                      <a:t>[CATEGORY NAME]</a:t>
                    </a:fld>
                    <a:r>
                      <a:rPr lang="en-US" sz="1400" b="1" baseline="0" dirty="0"/>
                      <a:t>, </a:t>
                    </a:r>
                    <a:fld id="{69406E53-F306-42D2-89BE-C12F19A6139F}" type="VALUE">
                      <a:rPr lang="en-US" sz="1400" b="1" baseline="0"/>
                      <a:pPr/>
                      <a:t>[VALUE]</a:t>
                    </a:fld>
                    <a:endParaRPr lang="en-US" sz="1400" b="1"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E22-4288-AF88-C1906A87C2A8}"/>
                </c:ext>
              </c:extLst>
            </c:dLbl>
            <c:dLbl>
              <c:idx val="3"/>
              <c:layout>
                <c:manualLayout>
                  <c:x val="-5.3975047841519679E-2"/>
                  <c:y val="6.5754457323803903E-2"/>
                </c:manualLayout>
              </c:layout>
              <c:tx>
                <c:rich>
                  <a:bodyPr/>
                  <a:lstStyle/>
                  <a:p>
                    <a:fld id="{9F84D3B8-F8D2-4EDE-9C4A-B9DED0E9D891}" type="CATEGORYNAME">
                      <a:rPr lang="en-US" sz="1400"/>
                      <a:pPr/>
                      <a:t>[CATEGORY NAME]</a:t>
                    </a:fld>
                    <a:r>
                      <a:rPr lang="en-US" sz="1400" baseline="0" dirty="0"/>
                      <a:t>, </a:t>
                    </a:r>
                    <a:fld id="{EBA33CEE-145A-4976-B3A5-B7BD5C7B84E2}" type="VALUE">
                      <a:rPr lang="en-US" sz="1400" b="1" baseline="0"/>
                      <a:pPr/>
                      <a:t>[VALUE]</a:t>
                    </a:fld>
                    <a:endParaRPr lang="en-US" sz="14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E22-4288-AF88-C1906A87C2A8}"/>
                </c:ext>
              </c:extLst>
            </c:dLbl>
            <c:dLbl>
              <c:idx val="4"/>
              <c:layout>
                <c:manualLayout>
                  <c:x val="-6.8695515434661403E-2"/>
                  <c:y val="-4.383630488253556E-3"/>
                </c:manualLayout>
              </c:layout>
              <c:tx>
                <c:rich>
                  <a:bodyPr/>
                  <a:lstStyle/>
                  <a:p>
                    <a:fld id="{CBF97A2D-37FF-4FAD-AE1A-2CEE440061D7}" type="CATEGORYNAME">
                      <a:rPr lang="en-US" sz="1400"/>
                      <a:pPr/>
                      <a:t>[CATEGORY NAME]</a:t>
                    </a:fld>
                    <a:r>
                      <a:rPr lang="en-US" sz="1400" baseline="0" dirty="0"/>
                      <a:t>, </a:t>
                    </a:r>
                    <a:fld id="{BA3EDA5B-33E6-4C2E-B007-1D90C5F77CAC}" type="VALUE">
                      <a:rPr lang="en-US" sz="1400" b="1" baseline="0"/>
                      <a:pPr/>
                      <a:t>[VALUE]</a:t>
                    </a:fld>
                    <a:endParaRPr lang="en-US" sz="14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E22-4288-AF88-C1906A87C2A8}"/>
                </c:ext>
              </c:extLst>
            </c:dLbl>
            <c:dLbl>
              <c:idx val="5"/>
              <c:layout>
                <c:manualLayout>
                  <c:x val="2.453314674528871E-3"/>
                  <c:y val="-3.2877228661901972E-2"/>
                </c:manualLayout>
              </c:layout>
              <c:tx>
                <c:rich>
                  <a:bodyPr/>
                  <a:lstStyle/>
                  <a:p>
                    <a:fld id="{BEFE895C-CF34-4E16-A904-A6F143A2D477}" type="CATEGORYNAME">
                      <a:rPr lang="en-US" sz="1400"/>
                      <a:pPr/>
                      <a:t>[CATEGORY NAME]</a:t>
                    </a:fld>
                    <a:r>
                      <a:rPr lang="en-US" sz="1400" baseline="0" dirty="0"/>
                      <a:t>, </a:t>
                    </a:r>
                    <a:fld id="{52EF53D9-3CE2-4273-B3A5-0F7062FAE026}" type="VALUE">
                      <a:rPr lang="en-US" sz="1400" b="1" baseline="0"/>
                      <a:pPr/>
                      <a:t>[VALUE]</a:t>
                    </a:fld>
                    <a:endParaRPr lang="en-US" sz="1400"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E22-4288-AF88-C1906A87C2A8}"/>
                </c:ext>
              </c:extLst>
            </c:dLbl>
            <c:dLbl>
              <c:idx val="6"/>
              <c:layout>
                <c:manualLayout>
                  <c:x val="6.1335281638090544E-2"/>
                  <c:y val="-2.6301782929521598E-2"/>
                </c:manualLayout>
              </c:layout>
              <c:tx>
                <c:rich>
                  <a:bodyPr/>
                  <a:lstStyle/>
                  <a:p>
                    <a:fld id="{2B9CE325-4D10-44DA-B7A9-92E931E4C5E4}" type="CATEGORYNAME">
                      <a:rPr lang="en-US" sz="1400"/>
                      <a:pPr/>
                      <a:t>[CATEGORY NAME]</a:t>
                    </a:fld>
                    <a:r>
                      <a:rPr lang="en-US" sz="1400" b="1" baseline="0" dirty="0"/>
                      <a:t>, </a:t>
                    </a:r>
                    <a:fld id="{F2C0F573-A29F-495B-B2FB-B113B7C895EA}" type="VALUE">
                      <a:rPr lang="en-US" sz="1400" b="1" baseline="0"/>
                      <a:pPr/>
                      <a:t>[VALUE]</a:t>
                    </a:fld>
                    <a:endParaRPr lang="en-US" sz="1400" b="1" baseline="0" dirty="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E22-4288-AF88-C1906A87C2A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11</c:v>
                </c:pt>
                <c:pt idx="1">
                  <c:v>10</c:v>
                </c:pt>
                <c:pt idx="2">
                  <c:v>9</c:v>
                </c:pt>
                <c:pt idx="3">
                  <c:v>8</c:v>
                </c:pt>
                <c:pt idx="4">
                  <c:v>7</c:v>
                </c:pt>
                <c:pt idx="5">
                  <c:v>6</c:v>
                </c:pt>
                <c:pt idx="6">
                  <c:v>0-5</c:v>
                </c:pt>
              </c:strCache>
            </c:strRef>
          </c:cat>
          <c:val>
            <c:numRef>
              <c:f>Sheet1!$B$2:$B$8</c:f>
              <c:numCache>
                <c:formatCode>0%</c:formatCode>
                <c:ptCount val="7"/>
                <c:pt idx="0">
                  <c:v>0.6</c:v>
                </c:pt>
                <c:pt idx="1">
                  <c:v>0.2</c:v>
                </c:pt>
                <c:pt idx="2">
                  <c:v>0.06</c:v>
                </c:pt>
                <c:pt idx="3">
                  <c:v>0.05</c:v>
                </c:pt>
                <c:pt idx="4">
                  <c:v>2.5000000000000001E-2</c:v>
                </c:pt>
                <c:pt idx="5">
                  <c:v>0.03</c:v>
                </c:pt>
                <c:pt idx="6">
                  <c:v>0.04</c:v>
                </c:pt>
              </c:numCache>
            </c:numRef>
          </c:val>
          <c:extLst>
            <c:ext xmlns:c16="http://schemas.microsoft.com/office/drawing/2014/chart" uri="{C3380CC4-5D6E-409C-BE32-E72D297353CC}">
              <c16:uniqueId val="{00000008-CE22-4288-AF88-C1906A87C2A8}"/>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3FF65-3C56-4032-8005-953D08361F27}"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149EFC-5F2D-42F4-A651-CCFC31FC73C5}" type="slidenum">
              <a:rPr lang="en-US" smtClean="0"/>
              <a:t>‹#›</a:t>
            </a:fld>
            <a:endParaRPr lang="en-US"/>
          </a:p>
        </p:txBody>
      </p:sp>
    </p:spTree>
    <p:extLst>
      <p:ext uri="{BB962C8B-B14F-4D97-AF65-F5344CB8AC3E}">
        <p14:creationId xmlns:p14="http://schemas.microsoft.com/office/powerpoint/2010/main" val="937922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Olivia Cox and this summer I worked in the Addiction Research Center with Kendra </a:t>
            </a:r>
            <a:r>
              <a:rPr lang="en-US" dirty="0" err="1"/>
              <a:t>Wyant</a:t>
            </a:r>
            <a:r>
              <a:rPr lang="en-US" dirty="0"/>
              <a:t> and Dr. John Curtin. Today I will be presenting on using natural language processing and thematic analysis to understand personal sensing acceptability in opioid use disorder patients.  </a:t>
            </a:r>
          </a:p>
          <a:p>
            <a:endParaRPr lang="en-US" dirty="0"/>
          </a:p>
          <a:p>
            <a:r>
              <a:rPr lang="en-US" dirty="0"/>
              <a:t>Thanks for the introduction.</a:t>
            </a:r>
          </a:p>
        </p:txBody>
      </p:sp>
      <p:sp>
        <p:nvSpPr>
          <p:cNvPr id="4" name="Slide Number Placeholder 3"/>
          <p:cNvSpPr>
            <a:spLocks noGrp="1"/>
          </p:cNvSpPr>
          <p:nvPr>
            <p:ph type="sldNum" sz="quarter" idx="5"/>
          </p:nvPr>
        </p:nvSpPr>
        <p:spPr/>
        <p:txBody>
          <a:bodyPr/>
          <a:lstStyle/>
          <a:p>
            <a:fld id="{3A149EFC-5F2D-42F4-A651-CCFC31FC73C5}" type="slidenum">
              <a:rPr lang="en-US" smtClean="0"/>
              <a:t>1</a:t>
            </a:fld>
            <a:endParaRPr lang="en-US"/>
          </a:p>
        </p:txBody>
      </p:sp>
    </p:spTree>
    <p:extLst>
      <p:ext uri="{BB962C8B-B14F-4D97-AF65-F5344CB8AC3E}">
        <p14:creationId xmlns:p14="http://schemas.microsoft.com/office/powerpoint/2010/main" val="353334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with a total of 1,356 comments. The first coder went through and identified any irrelevant comments, comments that were two words or less, while coding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excluding process, there were 647 comments in total retained and coded by both independent coders.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results, we’ll report on the overall percentage of comments in each them and separately by data type and also differences in proportion of themes by race/ethnicity.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10</a:t>
            </a:fld>
            <a:endParaRPr lang="en-US"/>
          </a:p>
        </p:txBody>
      </p:sp>
    </p:spTree>
    <p:extLst>
      <p:ext uri="{BB962C8B-B14F-4D97-AF65-F5344CB8AC3E}">
        <p14:creationId xmlns:p14="http://schemas.microsoft.com/office/powerpoint/2010/main" val="23157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those 647 comments, we found 10 themes. </a:t>
            </a:r>
          </a:p>
          <a:p>
            <a:endParaRPr lang="en-US" dirty="0"/>
          </a:p>
          <a:p>
            <a:r>
              <a:rPr lang="en-US" dirty="0"/>
              <a:t>About half of the comments were feedback and others did not have many comments endorsing them.</a:t>
            </a:r>
          </a:p>
          <a:p>
            <a:endParaRPr lang="en-US" dirty="0"/>
          </a:p>
          <a:p>
            <a:r>
              <a:rPr lang="en-US" dirty="0"/>
              <a:t>Here are the top five themes:</a:t>
            </a:r>
          </a:p>
          <a:p>
            <a:r>
              <a:rPr lang="en-US" dirty="0"/>
              <a:t>Acceptability, which demonstrated participant’s willingness or unwillingness to use the personal sensing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Usability, is the app easy to use and understandable?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Benefits, where participants shared if they found the app to be beneficial to their recovery.</a:t>
            </a:r>
          </a:p>
          <a:p>
            <a:r>
              <a:rPr lang="en-US" dirty="0"/>
              <a:t>Trust/privacy, participants could inform us if they trusted the researchers and/or if they found the methods to be invasive.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sustainability, demonstrating if participants felt they could use these methods consistently during the study period.</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11</a:t>
            </a:fld>
            <a:endParaRPr lang="en-US"/>
          </a:p>
        </p:txBody>
      </p:sp>
    </p:spTree>
    <p:extLst>
      <p:ext uri="{BB962C8B-B14F-4D97-AF65-F5344CB8AC3E}">
        <p14:creationId xmlns:p14="http://schemas.microsoft.com/office/powerpoint/2010/main" val="187080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I am showing you the proportion of comments that were coded as being included in the acceptability theme as a function of data type. On the x-axis you will see our 5 sensing methods – daily update, monthly update, geolocation, </a:t>
            </a:r>
            <a:r>
              <a:rPr lang="en-US" b="0" dirty="0" err="1"/>
              <a:t>sms</a:t>
            </a:r>
            <a:r>
              <a:rPr lang="en-US" b="0" dirty="0"/>
              <a:t> phone logs, and </a:t>
            </a:r>
            <a:r>
              <a:rPr lang="en-US" b="0" dirty="0" err="1"/>
              <a:t>sms</a:t>
            </a:r>
            <a:r>
              <a:rPr lang="en-US" b="0" dirty="0"/>
              <a:t> content. </a:t>
            </a:r>
          </a:p>
          <a:p>
            <a:endParaRPr lang="en-US" b="1" dirty="0"/>
          </a:p>
          <a:p>
            <a:r>
              <a:rPr lang="en-US" b="0" dirty="0"/>
              <a:t>These are the same style of plot for our other 4 themes. On the top from left to right we have sustainability and benefits and on the bottom trust and usability. </a:t>
            </a:r>
          </a:p>
          <a:p>
            <a:endParaRPr lang="en-US" b="0" dirty="0"/>
          </a:p>
        </p:txBody>
      </p:sp>
      <p:sp>
        <p:nvSpPr>
          <p:cNvPr id="4" name="Slide Number Placeholder 3"/>
          <p:cNvSpPr>
            <a:spLocks noGrp="1"/>
          </p:cNvSpPr>
          <p:nvPr>
            <p:ph type="sldNum" sz="quarter" idx="5"/>
          </p:nvPr>
        </p:nvSpPr>
        <p:spPr/>
        <p:txBody>
          <a:bodyPr/>
          <a:lstStyle/>
          <a:p>
            <a:fld id="{3A149EFC-5F2D-42F4-A651-CCFC31FC73C5}" type="slidenum">
              <a:rPr lang="en-US" smtClean="0"/>
              <a:t>12</a:t>
            </a:fld>
            <a:endParaRPr lang="en-US"/>
          </a:p>
        </p:txBody>
      </p:sp>
    </p:spTree>
    <p:extLst>
      <p:ext uri="{BB962C8B-B14F-4D97-AF65-F5344CB8AC3E}">
        <p14:creationId xmlns:p14="http://schemas.microsoft.com/office/powerpoint/2010/main" val="3402894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I am going to show you how these proportions vary by data type. On the x-axis are our 5 sensing methods – daily update, monthly update, geolocation, </a:t>
            </a:r>
            <a:r>
              <a:rPr lang="en-US" b="0" dirty="0" err="1"/>
              <a:t>sms</a:t>
            </a:r>
            <a:r>
              <a:rPr lang="en-US" b="0" dirty="0"/>
              <a:t> phone logs, and </a:t>
            </a:r>
            <a:r>
              <a:rPr lang="en-US" b="0" dirty="0" err="1"/>
              <a:t>sms</a:t>
            </a:r>
            <a:r>
              <a:rPr lang="en-US" b="0" dirty="0"/>
              <a:t> content. </a:t>
            </a:r>
          </a:p>
          <a:p>
            <a:endParaRPr lang="en-US" b="1" dirty="0"/>
          </a:p>
          <a:p>
            <a:r>
              <a:rPr lang="en-US" b="0" dirty="0"/>
              <a:t>On the y-axis is the proportion of comments.</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13</a:t>
            </a:fld>
            <a:endParaRPr lang="en-US"/>
          </a:p>
        </p:txBody>
      </p:sp>
    </p:spTree>
    <p:extLst>
      <p:ext uri="{BB962C8B-B14F-4D97-AF65-F5344CB8AC3E}">
        <p14:creationId xmlns:p14="http://schemas.microsoft.com/office/powerpoint/2010/main" val="177778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Here is Acceptability: </a:t>
            </a:r>
            <a:r>
              <a:rPr lang="en-US" b="0" dirty="0"/>
              <a:t>Participants mentioned acceptability across all measures. Whether it was them saying they liked or didn’t like measures, participants contributed to us better understanding personal sensing acceptability. </a:t>
            </a:r>
            <a:endParaRPr lang="en-US" b="1" dirty="0"/>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14</a:t>
            </a:fld>
            <a:endParaRPr lang="en-US"/>
          </a:p>
        </p:txBody>
      </p:sp>
    </p:spTree>
    <p:extLst>
      <p:ext uri="{BB962C8B-B14F-4D97-AF65-F5344CB8AC3E}">
        <p14:creationId xmlns:p14="http://schemas.microsoft.com/office/powerpoint/2010/main" val="380083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Sustainability played a role for the updates but not for the passive sensing measures. Participants had to make the time to complete the updates, which made sustainability important as they integrated these tasks into their routines. </a:t>
            </a:r>
            <a:endParaRPr lang="en-US" b="1" dirty="0"/>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15</a:t>
            </a:fld>
            <a:endParaRPr lang="en-US"/>
          </a:p>
        </p:txBody>
      </p:sp>
    </p:spTree>
    <p:extLst>
      <p:ext uri="{BB962C8B-B14F-4D97-AF65-F5344CB8AC3E}">
        <p14:creationId xmlns:p14="http://schemas.microsoft.com/office/powerpoint/2010/main" val="55053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Benefits were more commonly noted for the updates, but not so much for the passive sensing measures. A lot of people noted that the updates played a huge role in their recovery.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16</a:t>
            </a:fld>
            <a:endParaRPr lang="en-US"/>
          </a:p>
        </p:txBody>
      </p:sp>
    </p:spTree>
    <p:extLst>
      <p:ext uri="{BB962C8B-B14F-4D97-AF65-F5344CB8AC3E}">
        <p14:creationId xmlns:p14="http://schemas.microsoft.com/office/powerpoint/2010/main" val="422308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Trust appeared to be more important for the passive sensing measures but didn’t play a huge factor for the daily and monthly update. Participants could choose what to share for the updates, which led to it not being as much of a concern compared to the passive sensing measures which tracked everything. </a:t>
            </a:r>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17</a:t>
            </a:fld>
            <a:endParaRPr lang="en-US"/>
          </a:p>
        </p:txBody>
      </p:sp>
    </p:spTree>
    <p:extLst>
      <p:ext uri="{BB962C8B-B14F-4D97-AF65-F5344CB8AC3E}">
        <p14:creationId xmlns:p14="http://schemas.microsoft.com/office/powerpoint/2010/main" val="148583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Usability was a factor for the daily and monthly update, but not so much for the passive sensing measures. Like sustainability, there was nothing participants had to do with the passive sensing, but they did have to navigate the updates themselves.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18</a:t>
            </a:fld>
            <a:endParaRPr lang="en-US"/>
          </a:p>
        </p:txBody>
      </p:sp>
    </p:spTree>
    <p:extLst>
      <p:ext uri="{BB962C8B-B14F-4D97-AF65-F5344CB8AC3E}">
        <p14:creationId xmlns:p14="http://schemas.microsoft.com/office/powerpoint/2010/main" val="913745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coded affect by positive, negative, and neutral/mixed. </a:t>
            </a:r>
          </a:p>
          <a:p>
            <a:endParaRPr lang="en-US" dirty="0"/>
          </a:p>
          <a:p>
            <a:r>
              <a:rPr lang="en-US" dirty="0"/>
              <a:t>Around 50% of comments were neutral/mixed but were happy to report that about 36% were positive. </a:t>
            </a:r>
          </a:p>
          <a:p>
            <a:r>
              <a:rPr lang="en-US" dirty="0"/>
              <a:t>Overall participants reported positively across data types. </a:t>
            </a:r>
          </a:p>
          <a:p>
            <a:endParaRPr lang="en-US" dirty="0"/>
          </a:p>
          <a:p>
            <a:r>
              <a:rPr lang="en-US" dirty="0"/>
              <a:t>But we did find significant differences across race/ethnicity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19</a:t>
            </a:fld>
            <a:endParaRPr lang="en-US"/>
          </a:p>
        </p:txBody>
      </p:sp>
    </p:spTree>
    <p:extLst>
      <p:ext uri="{BB962C8B-B14F-4D97-AF65-F5344CB8AC3E}">
        <p14:creationId xmlns:p14="http://schemas.microsoft.com/office/powerpoint/2010/main" val="144323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outerShdw blurRad="38100" dist="38100" dir="2700000" algn="tl">
                    <a:srgbClr val="000000">
                      <a:alpha val="43137"/>
                    </a:srgbClr>
                  </a:outerShdw>
                </a:effectLst>
              </a:rPr>
              <a:t>Opioid use disorder is defined as the chronic use of opioids for non-medical reasons that causes clinically significant distress or impairment.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outerShdw blurRad="38100" dist="38100" dir="2700000" algn="tl">
                    <a:srgbClr val="000000">
                      <a:alpha val="43137"/>
                    </a:srgbClr>
                  </a:outerShdw>
                </a:effectLst>
              </a:rPr>
              <a:t>In 2021, over 80,000 people in the United States died from an opioid overdose. To put this number in context, opioid overdoses were the 8</a:t>
            </a:r>
            <a:r>
              <a:rPr lang="en-US" sz="9600" baseline="30000" dirty="0">
                <a:effectLst>
                  <a:outerShdw blurRad="38100" dist="38100" dir="2700000" algn="tl">
                    <a:srgbClr val="000000">
                      <a:alpha val="43137"/>
                    </a:srgbClr>
                  </a:outerShdw>
                </a:effectLst>
              </a:rPr>
              <a:t>th</a:t>
            </a:r>
            <a:r>
              <a:rPr lang="en-US" sz="9600" dirty="0">
                <a:effectLst>
                  <a:outerShdw blurRad="38100" dist="38100" dir="2700000" algn="tl">
                    <a:srgbClr val="000000">
                      <a:alpha val="43137"/>
                    </a:srgbClr>
                  </a:outerShdw>
                </a:effectLst>
              </a:rPr>
              <a:t> leading cause of death that year, right behind diabetes.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effectLst>
                  <a:outerShdw blurRad="38100" dist="38100" dir="2700000" algn="tl">
                    <a:srgbClr val="000000">
                      <a:alpha val="43137"/>
                    </a:srgbClr>
                  </a:outerShdw>
                </a:effectLst>
              </a:rPr>
              <a:t>Opioid use disorder is a chronic, relapsing disease, but there are very few long term supports for people in recovery.</a:t>
            </a:r>
          </a:p>
        </p:txBody>
      </p:sp>
      <p:sp>
        <p:nvSpPr>
          <p:cNvPr id="4" name="Slide Number Placeholder 3"/>
          <p:cNvSpPr>
            <a:spLocks noGrp="1"/>
          </p:cNvSpPr>
          <p:nvPr>
            <p:ph type="sldNum" sz="quarter" idx="5"/>
          </p:nvPr>
        </p:nvSpPr>
        <p:spPr/>
        <p:txBody>
          <a:bodyPr/>
          <a:lstStyle/>
          <a:p>
            <a:fld id="{3A149EFC-5F2D-42F4-A651-CCFC31FC73C5}" type="slidenum">
              <a:rPr lang="en-US" smtClean="0"/>
              <a:t>2</a:t>
            </a:fld>
            <a:endParaRPr lang="en-US"/>
          </a:p>
        </p:txBody>
      </p:sp>
    </p:spTree>
    <p:extLst>
      <p:ext uri="{BB962C8B-B14F-4D97-AF65-F5344CB8AC3E}">
        <p14:creationId xmlns:p14="http://schemas.microsoft.com/office/powerpoint/2010/main" val="1182562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I am now showing you race on the x-axis and the plots are faceted by data type. </a:t>
            </a:r>
          </a:p>
          <a:p>
            <a:endParaRPr lang="en-US" b="0" dirty="0"/>
          </a:p>
          <a:p>
            <a:r>
              <a:rPr lang="en-US" b="0" dirty="0"/>
              <a:t>We found a significant difference in the proportion of positive and negative comments by Hispanic participants compared to White participants for the monthly update.</a:t>
            </a:r>
          </a:p>
          <a:p>
            <a:endParaRPr lang="en-US" b="0" dirty="0"/>
          </a:p>
          <a:p>
            <a:r>
              <a:rPr lang="en-US" b="0" dirty="0"/>
              <a:t>Positive comments were also notably less for SMS content for Black and Hispanic groups. Additionally Black participants were significantly more likely to report negative comments for about this sensing.</a:t>
            </a:r>
          </a:p>
          <a:p>
            <a:endParaRPr lang="en-US" b="0" dirty="0"/>
          </a:p>
          <a:p>
            <a:r>
              <a:rPr lang="en-US" b="0" dirty="0"/>
              <a:t>Finally, Black participants were significantly less likely to report positive comments about geolocation compared to white participants.</a:t>
            </a:r>
          </a:p>
          <a:p>
            <a:endParaRPr lang="en-US" b="0" dirty="0"/>
          </a:p>
        </p:txBody>
      </p:sp>
      <p:sp>
        <p:nvSpPr>
          <p:cNvPr id="4" name="Slide Number Placeholder 3"/>
          <p:cNvSpPr>
            <a:spLocks noGrp="1"/>
          </p:cNvSpPr>
          <p:nvPr>
            <p:ph type="sldNum" sz="quarter" idx="5"/>
          </p:nvPr>
        </p:nvSpPr>
        <p:spPr/>
        <p:txBody>
          <a:bodyPr/>
          <a:lstStyle/>
          <a:p>
            <a:fld id="{3A149EFC-5F2D-42F4-A651-CCFC31FC73C5}" type="slidenum">
              <a:rPr lang="en-US" smtClean="0"/>
              <a:t>20</a:t>
            </a:fld>
            <a:endParaRPr lang="en-US"/>
          </a:p>
        </p:txBody>
      </p:sp>
    </p:spTree>
    <p:extLst>
      <p:ext uri="{BB962C8B-B14F-4D97-AF65-F5344CB8AC3E}">
        <p14:creationId xmlns:p14="http://schemas.microsoft.com/office/powerpoint/2010/main" val="1140101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Looking at patterns of benefits and trust may help explain these differences. </a:t>
            </a:r>
          </a:p>
          <a:p>
            <a:endParaRPr lang="en-US" b="0" i="0" dirty="0"/>
          </a:p>
          <a:p>
            <a:r>
              <a:rPr lang="en-US" b="0" i="0" dirty="0"/>
              <a:t>Black participants reported virtually no benefits in their comments about geolocation and SMS Content, whereas for these same categories they reported higher percentages of comments that were related to trust for these sensing methods. </a:t>
            </a:r>
          </a:p>
          <a:p>
            <a:endParaRPr lang="en-US" b="0" i="0" dirty="0"/>
          </a:p>
          <a:p>
            <a:endParaRPr lang="en-US" b="1" i="0" dirty="0"/>
          </a:p>
        </p:txBody>
      </p:sp>
      <p:sp>
        <p:nvSpPr>
          <p:cNvPr id="4" name="Slide Number Placeholder 3"/>
          <p:cNvSpPr>
            <a:spLocks noGrp="1"/>
          </p:cNvSpPr>
          <p:nvPr>
            <p:ph type="sldNum" sz="quarter" idx="5"/>
          </p:nvPr>
        </p:nvSpPr>
        <p:spPr/>
        <p:txBody>
          <a:bodyPr/>
          <a:lstStyle/>
          <a:p>
            <a:fld id="{3A149EFC-5F2D-42F4-A651-CCFC31FC73C5}" type="slidenum">
              <a:rPr lang="en-US" smtClean="0"/>
              <a:t>21</a:t>
            </a:fld>
            <a:endParaRPr lang="en-US"/>
          </a:p>
        </p:txBody>
      </p:sp>
    </p:spTree>
    <p:extLst>
      <p:ext uri="{BB962C8B-B14F-4D97-AF65-F5344CB8AC3E}">
        <p14:creationId xmlns:p14="http://schemas.microsoft.com/office/powerpoint/2010/main" val="258980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going back to the negative comments about the monthly update in the Hispanic group. This plots on the sustainability of the methods offer additional insight. The only sensing method people in the Hispanic group made sustainability comments was about the monthly update. And these comments were much more frequent than the other groups. This suggests that perhaps the longer length of the survey or something inherent in the method was making it difficult for people in this group to complete it each month.</a:t>
            </a:r>
          </a:p>
        </p:txBody>
      </p:sp>
      <p:sp>
        <p:nvSpPr>
          <p:cNvPr id="4" name="Slide Number Placeholder 3"/>
          <p:cNvSpPr>
            <a:spLocks noGrp="1"/>
          </p:cNvSpPr>
          <p:nvPr>
            <p:ph type="sldNum" sz="quarter" idx="5"/>
          </p:nvPr>
        </p:nvSpPr>
        <p:spPr/>
        <p:txBody>
          <a:bodyPr/>
          <a:lstStyle/>
          <a:p>
            <a:fld id="{3A149EFC-5F2D-42F4-A651-CCFC31FC73C5}" type="slidenum">
              <a:rPr lang="en-US" smtClean="0"/>
              <a:t>22</a:t>
            </a:fld>
            <a:endParaRPr lang="en-US"/>
          </a:p>
        </p:txBody>
      </p:sp>
    </p:spTree>
    <p:extLst>
      <p:ext uri="{BB962C8B-B14F-4D97-AF65-F5344CB8AC3E}">
        <p14:creationId xmlns:p14="http://schemas.microsoft.com/office/powerpoint/2010/main" val="629036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method was topic modeling. </a:t>
            </a:r>
            <a:r>
              <a:rPr lang="en-US" sz="1200" dirty="0">
                <a:solidFill>
                  <a:schemeClr val="bg1"/>
                </a:solidFill>
              </a:rPr>
              <a:t>This approach uses Natural Language Processing and unsupervised machine learning methods to identify clusters of words that co-occur frequently together. </a:t>
            </a:r>
            <a:r>
              <a:rPr lang="en-US" dirty="0"/>
              <a:t>It is a bottom-up approach in that thematic categories are created from the data without any top-down interference. This is a promising method, particularly when looking at demographic differences because themes we may not have thought of can emerge and inform us.</a:t>
            </a:r>
          </a:p>
        </p:txBody>
      </p:sp>
      <p:sp>
        <p:nvSpPr>
          <p:cNvPr id="4" name="Slide Number Placeholder 3"/>
          <p:cNvSpPr>
            <a:spLocks noGrp="1"/>
          </p:cNvSpPr>
          <p:nvPr>
            <p:ph type="sldNum" sz="quarter" idx="5"/>
          </p:nvPr>
        </p:nvSpPr>
        <p:spPr/>
        <p:txBody>
          <a:bodyPr/>
          <a:lstStyle/>
          <a:p>
            <a:fld id="{3A149EFC-5F2D-42F4-A651-CCFC31FC73C5}" type="slidenum">
              <a:rPr lang="en-US" smtClean="0"/>
              <a:t>23</a:t>
            </a:fld>
            <a:endParaRPr lang="en-US"/>
          </a:p>
        </p:txBody>
      </p:sp>
    </p:spTree>
    <p:extLst>
      <p:ext uri="{BB962C8B-B14F-4D97-AF65-F5344CB8AC3E}">
        <p14:creationId xmlns:p14="http://schemas.microsoft.com/office/powerpoint/2010/main" val="365269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Structural topic modeling. This acts differently from more traditional topic modeling approaches in that the document-level metadata can be added into the modeling process.</a:t>
            </a:r>
          </a:p>
          <a:p>
            <a:endParaRPr lang="en-US" dirty="0"/>
          </a:p>
          <a:p>
            <a:r>
              <a:rPr lang="en-US" dirty="0"/>
              <a:t>We used race and data type as covariates and saw how the content of the topics might shift from one group to the next.</a:t>
            </a:r>
          </a:p>
          <a:p>
            <a:endParaRPr lang="en-US" dirty="0"/>
          </a:p>
          <a:p>
            <a:r>
              <a:rPr lang="en-US" dirty="0"/>
              <a:t>We looked at the top words defined by FREX, a metric that evaluates word frequency and exclusivity to a topic.</a:t>
            </a:r>
          </a:p>
          <a:p>
            <a:endParaRPr lang="en-US" dirty="0"/>
          </a:p>
          <a:p>
            <a:r>
              <a:rPr lang="en-US" dirty="0"/>
              <a:t>We found there were 15 unique topics and 6 significantly differed by race/ethnicity.</a:t>
            </a:r>
          </a:p>
          <a:p>
            <a:endParaRPr lang="en-US" dirty="0"/>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24</a:t>
            </a:fld>
            <a:endParaRPr lang="en-US"/>
          </a:p>
        </p:txBody>
      </p:sp>
    </p:spTree>
    <p:extLst>
      <p:ext uri="{BB962C8B-B14F-4D97-AF65-F5344CB8AC3E}">
        <p14:creationId xmlns:p14="http://schemas.microsoft.com/office/powerpoint/2010/main" val="1319138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Topic 2 – with words like “understand”, “study”, “privacy”, and “invasion” were participants’ reflection on the personal sensing where they stated they were uncomfortable, but knew it was for the study, so they understood. </a:t>
            </a:r>
          </a:p>
          <a:p>
            <a:endParaRPr lang="en-US" dirty="0"/>
          </a:p>
          <a:p>
            <a:r>
              <a:rPr lang="en-US" dirty="0"/>
              <a:t>This topic was more commonly endorsed by Hispanic participants than it was by White participants. </a:t>
            </a:r>
          </a:p>
        </p:txBody>
      </p:sp>
      <p:sp>
        <p:nvSpPr>
          <p:cNvPr id="4" name="Slide Number Placeholder 3"/>
          <p:cNvSpPr>
            <a:spLocks noGrp="1"/>
          </p:cNvSpPr>
          <p:nvPr>
            <p:ph type="sldNum" sz="quarter" idx="5"/>
          </p:nvPr>
        </p:nvSpPr>
        <p:spPr/>
        <p:txBody>
          <a:bodyPr/>
          <a:lstStyle/>
          <a:p>
            <a:fld id="{3A149EFC-5F2D-42F4-A651-CCFC31FC73C5}" type="slidenum">
              <a:rPr lang="en-US" smtClean="0"/>
              <a:t>25</a:t>
            </a:fld>
            <a:endParaRPr lang="en-US"/>
          </a:p>
        </p:txBody>
      </p:sp>
    </p:spTree>
    <p:extLst>
      <p:ext uri="{BB962C8B-B14F-4D97-AF65-F5344CB8AC3E}">
        <p14:creationId xmlns:p14="http://schemas.microsoft.com/office/powerpoint/2010/main" val="3281851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words such as “nefariously”, “happy”, and “accountable” demonstrates how participants don’t mind sharing their geolocation as it provides benefits and they trust the study runners.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topic was less commonly endorsed by Black participants than it was by White participants.</a:t>
            </a:r>
          </a:p>
        </p:txBody>
      </p:sp>
      <p:sp>
        <p:nvSpPr>
          <p:cNvPr id="4" name="Slide Number Placeholder 3"/>
          <p:cNvSpPr>
            <a:spLocks noGrp="1"/>
          </p:cNvSpPr>
          <p:nvPr>
            <p:ph type="sldNum" sz="quarter" idx="5"/>
          </p:nvPr>
        </p:nvSpPr>
        <p:spPr/>
        <p:txBody>
          <a:bodyPr/>
          <a:lstStyle/>
          <a:p>
            <a:fld id="{3A149EFC-5F2D-42F4-A651-CCFC31FC73C5}" type="slidenum">
              <a:rPr lang="en-US" smtClean="0"/>
              <a:t>26</a:t>
            </a:fld>
            <a:endParaRPr lang="en-US"/>
          </a:p>
        </p:txBody>
      </p:sp>
    </p:spTree>
    <p:extLst>
      <p:ext uri="{BB962C8B-B14F-4D97-AF65-F5344CB8AC3E}">
        <p14:creationId xmlns:p14="http://schemas.microsoft.com/office/powerpoint/2010/main" val="322929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Topic 9 – with words like “talking”, “easy”, “cool”, and “affect” showcases participants’ feelings about the monthly updates and the benefits it provides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topic was more commonly endorsed by Black participants than it was by White participants.</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27</a:t>
            </a:fld>
            <a:endParaRPr lang="en-US"/>
          </a:p>
        </p:txBody>
      </p:sp>
    </p:spTree>
    <p:extLst>
      <p:ext uri="{BB962C8B-B14F-4D97-AF65-F5344CB8AC3E}">
        <p14:creationId xmlns:p14="http://schemas.microsoft.com/office/powerpoint/2010/main" val="1367646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Words such as “science”, “save”, and “care” noted that this study contributes to something bigger and will one day save people, so they aren’t concerned with using passive sensing measures.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topic was less commonly endorsed by both Hispanic and Black participants than it was by White participants. which aligns with our finding from the thematic analysis that showed Black and Hispanic participants more commonly endorsed negative comments for message content and geolocation.</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28</a:t>
            </a:fld>
            <a:endParaRPr lang="en-US"/>
          </a:p>
        </p:txBody>
      </p:sp>
    </p:spTree>
    <p:extLst>
      <p:ext uri="{BB962C8B-B14F-4D97-AF65-F5344CB8AC3E}">
        <p14:creationId xmlns:p14="http://schemas.microsoft.com/office/powerpoint/2010/main" val="9442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words like “trouble”, “private”, and “people” showed that people had concerns about tracking both for themselves and for the people they were communicating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topic was more commonly endorsed by Black participants than it was by White participants.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findings align with our findings from the thematic analysis that showed Black and Hispanic participants did not comment positively about geolocation and message content as often as White participants.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29</a:t>
            </a:fld>
            <a:endParaRPr lang="en-US"/>
          </a:p>
        </p:txBody>
      </p:sp>
    </p:spTree>
    <p:extLst>
      <p:ext uri="{BB962C8B-B14F-4D97-AF65-F5344CB8AC3E}">
        <p14:creationId xmlns:p14="http://schemas.microsoft.com/office/powerpoint/2010/main" val="297495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monitoring could be a potential avenue to provide long-term support for those in recovery. </a:t>
            </a:r>
          </a:p>
          <a:p>
            <a:endParaRPr lang="en-US" dirty="0"/>
          </a:p>
          <a:p>
            <a:r>
              <a:rPr lang="en-US" dirty="0"/>
              <a:t>It use personal sensing, which is the collection of data using sensors in smartphones, and machine learning to predict and alert individuals that their risk of relapse is high. </a:t>
            </a:r>
          </a:p>
          <a:p>
            <a:endParaRPr lang="en-US" dirty="0"/>
          </a:p>
          <a:p>
            <a:r>
              <a:rPr lang="en-US" dirty="0"/>
              <a:t>While its potential for reaching a largely underserved population is high, it requires individuals to find personal sensing acceptable.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a:t>
            </a:fld>
            <a:endParaRPr lang="en-US"/>
          </a:p>
        </p:txBody>
      </p:sp>
    </p:spTree>
    <p:extLst>
      <p:ext uri="{BB962C8B-B14F-4D97-AF65-F5344CB8AC3E}">
        <p14:creationId xmlns:p14="http://schemas.microsoft.com/office/powerpoint/2010/main" val="460068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Topic 14 – with words such as “program”, “matter”, “love” and “addicts” noted their appreciation for participating in this program that will help so many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topic was more commonly endorsed by Black participants than it was by White participants.</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30</a:t>
            </a:fld>
            <a:endParaRPr lang="en-US"/>
          </a:p>
        </p:txBody>
      </p:sp>
    </p:spTree>
    <p:extLst>
      <p:ext uri="{BB962C8B-B14F-4D97-AF65-F5344CB8AC3E}">
        <p14:creationId xmlns:p14="http://schemas.microsoft.com/office/powerpoint/2010/main" val="3249494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these results tell us?</a:t>
            </a:r>
          </a:p>
          <a:p>
            <a:endParaRPr lang="en-US" dirty="0"/>
          </a:p>
          <a:p>
            <a:r>
              <a:rPr lang="en-US" dirty="0"/>
              <a:t>On average, participants found these methods to be acceptable and saw benefits from using them.</a:t>
            </a:r>
          </a:p>
          <a:p>
            <a:endParaRPr lang="en-US" dirty="0"/>
          </a:p>
          <a:p>
            <a:r>
              <a:rPr lang="en-US" dirty="0"/>
              <a:t>However, its important to acknowledge that not all participants felt this way. There were differences in acceptability of personal sensing types, specifically monthly updates from Hispanic participants and geolocation and message content from Black participants.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31</a:t>
            </a:fld>
            <a:endParaRPr lang="en-US"/>
          </a:p>
        </p:txBody>
      </p:sp>
    </p:spTree>
    <p:extLst>
      <p:ext uri="{BB962C8B-B14F-4D97-AF65-F5344CB8AC3E}">
        <p14:creationId xmlns:p14="http://schemas.microsoft.com/office/powerpoint/2010/main" val="631727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thing we want to do is understand these differences exist and what we can do to mitigate them. Some ways we can gain a better understanding would be to first address some limitations of the current project. We would want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Look at the amount of positive and negative comments within each theme to better understand participants’ feelings. For example, with the theme acceptability, were more participants saying “yes, I love this app!” or “no, I don’t like this app”.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Separate mixed from the neutral/mixed affect category and better disseminate the tone of participants’ comments.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Administer an end-of-study survey to the participants. While the survey at the ¾ month mark provided insight, I’d be interested to see how participants felt after using these methods for a full a year. </a:t>
            </a:r>
          </a:p>
        </p:txBody>
      </p:sp>
      <p:sp>
        <p:nvSpPr>
          <p:cNvPr id="4" name="Slide Number Placeholder 3"/>
          <p:cNvSpPr>
            <a:spLocks noGrp="1"/>
          </p:cNvSpPr>
          <p:nvPr>
            <p:ph type="sldNum" sz="quarter" idx="5"/>
          </p:nvPr>
        </p:nvSpPr>
        <p:spPr/>
        <p:txBody>
          <a:bodyPr/>
          <a:lstStyle/>
          <a:p>
            <a:fld id="{3A149EFC-5F2D-42F4-A651-CCFC31FC73C5}" type="slidenum">
              <a:rPr lang="en-US" smtClean="0"/>
              <a:t>32</a:t>
            </a:fld>
            <a:endParaRPr lang="en-US"/>
          </a:p>
        </p:txBody>
      </p:sp>
    </p:spTree>
    <p:extLst>
      <p:ext uri="{BB962C8B-B14F-4D97-AF65-F5344CB8AC3E}">
        <p14:creationId xmlns:p14="http://schemas.microsoft.com/office/powerpoint/2010/main" val="2211985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a:t>
            </a:r>
          </a:p>
          <a:p>
            <a:endParaRPr lang="en-US" dirty="0"/>
          </a:p>
          <a:p>
            <a:pPr marL="228600" indent="-228600">
              <a:buAutoNum type="arabicPeriod"/>
            </a:pPr>
            <a:r>
              <a:rPr lang="en-US" dirty="0"/>
              <a:t>We’d like to input what we’ve learned about people into algorithms to predict lapses so that people can better understand what increases their desire to use and when they’ll use next.</a:t>
            </a:r>
          </a:p>
          <a:p>
            <a:pPr marL="228600" indent="-228600">
              <a:buAutoNum type="arabicPeriod"/>
            </a:pPr>
            <a:r>
              <a:rPr lang="en-US" dirty="0"/>
              <a:t>And lastly, we’re hopeful this research will lead to the development of an app people can use to monitor their recovery 24/7 from anywhere in the world.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33</a:t>
            </a:fld>
            <a:endParaRPr lang="en-US"/>
          </a:p>
        </p:txBody>
      </p:sp>
    </p:spTree>
    <p:extLst>
      <p:ext uri="{BB962C8B-B14F-4D97-AF65-F5344CB8AC3E}">
        <p14:creationId xmlns:p14="http://schemas.microsoft.com/office/powerpoint/2010/main" val="3946445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outerShdw blurRad="50800" dist="38100" dir="2700000" algn="tl" rotWithShape="0">
                    <a:prstClr val="black">
                      <a:alpha val="40000"/>
                    </a:prstClr>
                  </a:outerShdw>
                </a:effectLst>
              </a:rPr>
              <a:t>I’d like to acknowledge Kendra Wyant, Dr. John Curtin, and the Addiction Research Center for their mentorship and support this summer, Dr. Brad Postle and Sarah Sant’Ana for being great advisors, the opportunity to learn from the PREP Faculty and mentors, and the amazing cohort I got to spend time with. </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34</a:t>
            </a:fld>
            <a:endParaRPr lang="en-US"/>
          </a:p>
        </p:txBody>
      </p:sp>
    </p:spTree>
    <p:extLst>
      <p:ext uri="{BB962C8B-B14F-4D97-AF65-F5344CB8AC3E}">
        <p14:creationId xmlns:p14="http://schemas.microsoft.com/office/powerpoint/2010/main" val="3452052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35</a:t>
            </a:fld>
            <a:endParaRPr lang="en-US"/>
          </a:p>
        </p:txBody>
      </p:sp>
    </p:spTree>
    <p:extLst>
      <p:ext uri="{BB962C8B-B14F-4D97-AF65-F5344CB8AC3E}">
        <p14:creationId xmlns:p14="http://schemas.microsoft.com/office/powerpoint/2010/main" val="151806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recovery and treatment do not look the same for everyone. There are demographic differences to consider when developing treatment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Location (urban, suburban, rural) plays a huge factor in acceptability of treatment. </a:t>
            </a:r>
            <a:r>
              <a:rPr lang="en-US" sz="1200" dirty="0">
                <a:effectLst>
                  <a:outerShdw blurRad="38100" dist="38100" dir="2700000" algn="tl">
                    <a:srgbClr val="000000">
                      <a:alpha val="43137"/>
                    </a:srgbClr>
                  </a:outerShdw>
                </a:effectLst>
              </a:rPr>
              <a:t>In urban populations, such as Philadelphia, PA, distrust of the police may result in bystanders </a:t>
            </a:r>
            <a:r>
              <a:rPr lang="en-US" sz="1200" dirty="0">
                <a:solidFill>
                  <a:srgbClr val="FFFF00"/>
                </a:solidFill>
                <a:effectLst>
                  <a:outerShdw blurRad="38100" dist="38100" dir="2700000" algn="tl">
                    <a:srgbClr val="000000">
                      <a:alpha val="43137"/>
                    </a:srgbClr>
                  </a:outerShdw>
                </a:effectLst>
              </a:rPr>
              <a:t>not intervening when someone is experiencing an overdose</a:t>
            </a:r>
            <a:r>
              <a:rPr lang="en-US" sz="1200" dirty="0">
                <a:effectLst>
                  <a:outerShdw blurRad="38100" dist="38100" dir="2700000" algn="tl">
                    <a:srgbClr val="000000">
                      <a:alpha val="43137"/>
                    </a:srgbClr>
                  </a:outerShdw>
                </a:effectLst>
              </a:rPr>
              <a:t>. This may lead them to distrust personal sensing methods such as GPS and SMS tracking. In rural areas, limited availability of medication treatment has led to overdose-related deaths.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outerShdw blurRad="38100" dist="38100" dir="2700000" algn="tl">
                    <a:srgbClr val="000000">
                      <a:alpha val="43137"/>
                    </a:srgbClr>
                  </a:outerShdw>
                </a:effectLst>
              </a:rPr>
              <a:t>In terms of race, African Americans and other historically marginalized groups are </a:t>
            </a:r>
            <a:r>
              <a:rPr lang="en-US" sz="1200" dirty="0">
                <a:solidFill>
                  <a:srgbClr val="FFFF00"/>
                </a:solidFill>
                <a:effectLst>
                  <a:outerShdw blurRad="38100" dist="38100" dir="2700000" algn="tl">
                    <a:srgbClr val="000000">
                      <a:alpha val="43137"/>
                    </a:srgbClr>
                  </a:outerShdw>
                </a:effectLst>
              </a:rPr>
              <a:t>less likely </a:t>
            </a:r>
            <a:r>
              <a:rPr lang="en-US" sz="1200" dirty="0">
                <a:effectLst>
                  <a:outerShdw blurRad="38100" dist="38100" dir="2700000" algn="tl">
                    <a:srgbClr val="000000">
                      <a:alpha val="43137"/>
                    </a:srgbClr>
                  </a:outerShdw>
                </a:effectLst>
              </a:rPr>
              <a:t>than White people to receive treatment for opioid use disorder.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outerShdw blurRad="38100" dist="38100" dir="2700000" algn="tl">
                    <a:srgbClr val="000000">
                      <a:alpha val="43137"/>
                    </a:srgbClr>
                  </a:outerShdw>
                </a:effectLst>
              </a:rPr>
              <a:t>As for gender, women face more stigma living with opioid use disorder, lessening their desire to seek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outerShdw blurRad="38100" dist="38100" dir="2700000" algn="tl">
                    <a:srgbClr val="000000">
                      <a:alpha val="43137"/>
                    </a:srgbClr>
                  </a:outerShdw>
                </a:effectLst>
              </a:rPr>
              <a:t>And lastly, individuals of a lower SES are </a:t>
            </a:r>
            <a:r>
              <a:rPr lang="en-US" sz="1200" dirty="0">
                <a:solidFill>
                  <a:srgbClr val="FFFF00"/>
                </a:solidFill>
                <a:effectLst>
                  <a:outerShdw blurRad="38100" dist="38100" dir="2700000" algn="tl">
                    <a:srgbClr val="000000">
                      <a:alpha val="43137"/>
                    </a:srgbClr>
                  </a:outerShdw>
                </a:effectLst>
              </a:rPr>
              <a:t>less likely </a:t>
            </a:r>
            <a:r>
              <a:rPr lang="en-US" sz="1200" dirty="0">
                <a:effectLst>
                  <a:outerShdw blurRad="38100" dist="38100" dir="2700000" algn="tl">
                    <a:srgbClr val="000000">
                      <a:alpha val="43137"/>
                    </a:srgbClr>
                  </a:outerShdw>
                </a:effectLst>
              </a:rPr>
              <a:t>to be treated or be referred for treatment for opioid use disorder.</a:t>
            </a:r>
          </a:p>
          <a:p>
            <a:pPr marL="0" indent="0">
              <a:buFontTx/>
              <a:buNone/>
            </a:pPr>
            <a:endParaRPr lang="en-US" dirty="0"/>
          </a:p>
          <a:p>
            <a:pPr marL="0" indent="0">
              <a:buFontTx/>
              <a:buNone/>
            </a:pPr>
            <a:r>
              <a:rPr lang="en-US" b="0" i="0" dirty="0">
                <a:effectLst/>
                <a:latin typeface="Arial" panose="020B0604020202020204" pitchFamily="34" charset="0"/>
              </a:rPr>
              <a:t>To ensure we are not increasing treatment access disparities it is important to examine acceptability ratings overall and separately by important demographic characteristics of the sample.</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36</a:t>
            </a:fld>
            <a:endParaRPr lang="en-US"/>
          </a:p>
        </p:txBody>
      </p:sp>
    </p:spTree>
    <p:extLst>
      <p:ext uri="{BB962C8B-B14F-4D97-AF65-F5344CB8AC3E}">
        <p14:creationId xmlns:p14="http://schemas.microsoft.com/office/powerpoint/2010/main" val="2877484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used the DSM 5 criteria for measuring opioid use disorder. The scale ranges from 0-11. A score of 6 or higher indicates severe OUD. 96% of our sample scores a 6 or higher, with 60% of our sample endorsing all 11 DSM-5 symptom criteria. </a:t>
            </a:r>
          </a:p>
          <a:p>
            <a:endParaRPr lang="en-US" b="0" dirty="0"/>
          </a:p>
          <a:p>
            <a:r>
              <a:rPr lang="en-US" b="0" dirty="0"/>
              <a:t>86% of participants report taking opioid medication (like suboxone or methadone) daily</a:t>
            </a:r>
          </a:p>
          <a:p>
            <a:endParaRPr lang="en-US" b="0" dirty="0"/>
          </a:p>
          <a:p>
            <a:r>
              <a:rPr lang="en-US" b="0" dirty="0"/>
              <a:t>And 57% of our sample reported experiencing at least one overdose over their life.</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37</a:t>
            </a:fld>
            <a:endParaRPr lang="en-US"/>
          </a:p>
        </p:txBody>
      </p:sp>
    </p:spTree>
    <p:extLst>
      <p:ext uri="{BB962C8B-B14F-4D97-AF65-F5344CB8AC3E}">
        <p14:creationId xmlns:p14="http://schemas.microsoft.com/office/powerpoint/2010/main" val="2144614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Seventh is getting in trouble, some participants expressed concerns about the data they share getting themselves or others in trouble.</a:t>
            </a:r>
          </a:p>
          <a:p>
            <a:r>
              <a:rPr lang="en-US" dirty="0"/>
              <a:t>The eighth theme was data already tracked. Some participants expressed little concern about GPS and SMS data being shared as many other apps already track that.</a:t>
            </a:r>
          </a:p>
          <a:p>
            <a:r>
              <a:rPr lang="en-US" dirty="0"/>
              <a:t>Next is research/study/science, where participants accepted as methods as they had already agreed to be in the study.</a:t>
            </a:r>
          </a:p>
          <a:p>
            <a:r>
              <a:rPr lang="en-US" dirty="0"/>
              <a:t>The final theme was honesty. Participants would note that there was nothing they were concerned about us seeing.</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38</a:t>
            </a:fld>
            <a:endParaRPr lang="en-US"/>
          </a:p>
        </p:txBody>
      </p:sp>
    </p:spTree>
    <p:extLst>
      <p:ext uri="{BB962C8B-B14F-4D97-AF65-F5344CB8AC3E}">
        <p14:creationId xmlns:p14="http://schemas.microsoft.com/office/powerpoint/2010/main" val="1163092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proportion of affect conveyed by participants across data types. Most participants reported positively about the data types.  </a:t>
            </a:r>
          </a:p>
        </p:txBody>
      </p:sp>
      <p:sp>
        <p:nvSpPr>
          <p:cNvPr id="4" name="Slide Number Placeholder 3"/>
          <p:cNvSpPr>
            <a:spLocks noGrp="1"/>
          </p:cNvSpPr>
          <p:nvPr>
            <p:ph type="sldNum" sz="quarter" idx="5"/>
          </p:nvPr>
        </p:nvSpPr>
        <p:spPr/>
        <p:txBody>
          <a:bodyPr/>
          <a:lstStyle/>
          <a:p>
            <a:fld id="{3A149EFC-5F2D-42F4-A651-CCFC31FC73C5}" type="slidenum">
              <a:rPr lang="en-US" smtClean="0"/>
              <a:t>39</a:t>
            </a:fld>
            <a:endParaRPr lang="en-US"/>
          </a:p>
        </p:txBody>
      </p:sp>
    </p:spTree>
    <p:extLst>
      <p:ext uri="{BB962C8B-B14F-4D97-AF65-F5344CB8AC3E}">
        <p14:creationId xmlns:p14="http://schemas.microsoft.com/office/powerpoint/2010/main" val="274437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People can comply with active sensing methods (EMA), even when using substances. </a:t>
            </a:r>
            <a:r>
              <a:rPr lang="en-US" dirty="0"/>
              <a:t>Previous research has shown that individuals with alcohol use disorder using sensing methods for three months found them to be acceptable. </a:t>
            </a:r>
          </a:p>
          <a:p>
            <a:pPr marL="0" indent="0">
              <a:buFontTx/>
              <a:buNone/>
            </a:pPr>
            <a:endParaRPr lang="en-US" dirty="0"/>
          </a:p>
          <a:p>
            <a:pPr marL="0" indent="0">
              <a:buFontTx/>
              <a:buNone/>
            </a:pPr>
            <a:r>
              <a:rPr lang="en-US" dirty="0"/>
              <a:t>However, there are reasons to suspect this could be different among those with other substance use disorders, particularly opioid use disorder. Opioids are an illegal class of drug, which could make individuals fear being arrested for relapsing back to use. </a:t>
            </a:r>
          </a:p>
          <a:p>
            <a:pPr marL="0" indent="0">
              <a:buFontTx/>
              <a:buNone/>
            </a:pPr>
            <a:endParaRPr lang="en-US" dirty="0"/>
          </a:p>
          <a:p>
            <a:pPr marL="0" indent="0">
              <a:buFontTx/>
              <a:buNone/>
            </a:pPr>
            <a:r>
              <a:rPr lang="en-US" dirty="0"/>
              <a:t>Like most health and mental health conditions, treatment disparities among race/ethnic minority groups are prevalent with Opioid use disorder.</a:t>
            </a:r>
          </a:p>
          <a:p>
            <a:pPr marL="0" indent="0">
              <a:buFontTx/>
              <a:buNone/>
            </a:pPr>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4</a:t>
            </a:fld>
            <a:endParaRPr lang="en-US"/>
          </a:p>
        </p:txBody>
      </p:sp>
    </p:spTree>
    <p:extLst>
      <p:ext uri="{BB962C8B-B14F-4D97-AF65-F5344CB8AC3E}">
        <p14:creationId xmlns:p14="http://schemas.microsoft.com/office/powerpoint/2010/main" val="3184649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fairly consistent patterns for Women and Men across themes and affect.</a:t>
            </a:r>
          </a:p>
        </p:txBody>
      </p:sp>
      <p:sp>
        <p:nvSpPr>
          <p:cNvPr id="4" name="Slide Number Placeholder 3"/>
          <p:cNvSpPr>
            <a:spLocks noGrp="1"/>
          </p:cNvSpPr>
          <p:nvPr>
            <p:ph type="sldNum" sz="quarter" idx="5"/>
          </p:nvPr>
        </p:nvSpPr>
        <p:spPr/>
        <p:txBody>
          <a:bodyPr/>
          <a:lstStyle/>
          <a:p>
            <a:fld id="{3A149EFC-5F2D-42F4-A651-CCFC31FC73C5}" type="slidenum">
              <a:rPr lang="en-US" smtClean="0"/>
              <a:t>41</a:t>
            </a:fld>
            <a:endParaRPr lang="en-US"/>
          </a:p>
        </p:txBody>
      </p:sp>
    </p:spTree>
    <p:extLst>
      <p:ext uri="{BB962C8B-B14F-4D97-AF65-F5344CB8AC3E}">
        <p14:creationId xmlns:p14="http://schemas.microsoft.com/office/powerpoint/2010/main" val="3932458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42</a:t>
            </a:fld>
            <a:endParaRPr lang="en-US"/>
          </a:p>
        </p:txBody>
      </p:sp>
    </p:spTree>
    <p:extLst>
      <p:ext uri="{BB962C8B-B14F-4D97-AF65-F5344CB8AC3E}">
        <p14:creationId xmlns:p14="http://schemas.microsoft.com/office/powerpoint/2010/main" val="130072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saw relatively consistent patterns across themes and affect for income.</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43</a:t>
            </a:fld>
            <a:endParaRPr lang="en-US"/>
          </a:p>
        </p:txBody>
      </p:sp>
    </p:spTree>
    <p:extLst>
      <p:ext uri="{BB962C8B-B14F-4D97-AF65-F5344CB8AC3E}">
        <p14:creationId xmlns:p14="http://schemas.microsoft.com/office/powerpoint/2010/main" val="270671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44</a:t>
            </a:fld>
            <a:endParaRPr lang="en-US"/>
          </a:p>
        </p:txBody>
      </p:sp>
    </p:spTree>
    <p:extLst>
      <p:ext uri="{BB962C8B-B14F-4D97-AF65-F5344CB8AC3E}">
        <p14:creationId xmlns:p14="http://schemas.microsoft.com/office/powerpoint/2010/main" val="3341523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these expected proportions to see if there are differences between different demographic groups</a:t>
            </a:r>
          </a:p>
        </p:txBody>
      </p:sp>
      <p:sp>
        <p:nvSpPr>
          <p:cNvPr id="4" name="Slide Number Placeholder 3"/>
          <p:cNvSpPr>
            <a:spLocks noGrp="1"/>
          </p:cNvSpPr>
          <p:nvPr>
            <p:ph type="sldNum" sz="quarter" idx="5"/>
          </p:nvPr>
        </p:nvSpPr>
        <p:spPr/>
        <p:txBody>
          <a:bodyPr/>
          <a:lstStyle/>
          <a:p>
            <a:fld id="{3A149EFC-5F2D-42F4-A651-CCFC31FC73C5}" type="slidenum">
              <a:rPr lang="en-US" smtClean="0"/>
              <a:t>45</a:t>
            </a:fld>
            <a:endParaRPr lang="en-US"/>
          </a:p>
        </p:txBody>
      </p:sp>
    </p:spTree>
    <p:extLst>
      <p:ext uri="{BB962C8B-B14F-4D97-AF65-F5344CB8AC3E}">
        <p14:creationId xmlns:p14="http://schemas.microsoft.com/office/powerpoint/2010/main" val="217172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White participants significantly differed in the proportion of comments for 5 topics compared to Black participants. Black participants more commonly endorsed topics 9, 13, and 14, but didn’t endorse topics 5 and 11 as often as White participants.  </a:t>
            </a:r>
          </a:p>
          <a:p>
            <a:endParaRPr lang="en-US" b="0" i="0" dirty="0">
              <a:solidFill>
                <a:srgbClr val="1D1C1D"/>
              </a:solidFill>
              <a:effectLst/>
              <a:highlight>
                <a:srgbClr val="F8F8F8"/>
              </a:highligh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highlight>
                  <a:srgbClr val="F8F8F8"/>
                </a:highlight>
                <a:latin typeface="Slack-Lato"/>
              </a:rPr>
              <a:t>White participants significantly differed in the proportion of comments for 2 topics compared to Hispanic participants. Hispanic participants more commonly endorsed topic 2, but like Black participants, didn’t endorse topic 11 as often as White participants. </a:t>
            </a:r>
            <a:endParaRPr lang="en-US" dirty="0"/>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46</a:t>
            </a:fld>
            <a:endParaRPr lang="en-US"/>
          </a:p>
        </p:txBody>
      </p:sp>
    </p:spTree>
    <p:extLst>
      <p:ext uri="{BB962C8B-B14F-4D97-AF65-F5344CB8AC3E}">
        <p14:creationId xmlns:p14="http://schemas.microsoft.com/office/powerpoint/2010/main" val="1454399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barriers to individuals with opioid use disorder seeking treatment. Individual barriers include stigma, cost of care, and lack of social support. Substance use disorders are not viewed as mental health conditions but are instead viewed as “the individual’s own fault/problem”. Due to this, individuals with OUD fear reaching out for treatment as their self-mage has been demonized. </a:t>
            </a:r>
          </a:p>
          <a:p>
            <a:endParaRPr lang="en-US" dirty="0"/>
          </a:p>
          <a:p>
            <a:r>
              <a:rPr lang="en-US" dirty="0"/>
              <a:t>Furthermore, social support has been found to be incredibly important in helping individuals with their recovery. Encouragement and support are necessary to overcome the constant challenges associated with recovery. Without it, individuals may struggle to feel seen, not have access to reliable housing and/or transportation or be forced to continue with bad relationships that encourage use or relapse. </a:t>
            </a:r>
          </a:p>
          <a:p>
            <a:endParaRPr lang="en-US" dirty="0"/>
          </a:p>
          <a:p>
            <a:r>
              <a:rPr lang="en-US" dirty="0"/>
              <a:t>And of course, cost of care is a large concern for many individuals. Low-income participants are unable to afford costly co-pays and those on public insurance can’t access certain facilities or enjoy longer, medically-justified treatment stays. </a:t>
            </a:r>
          </a:p>
        </p:txBody>
      </p:sp>
      <p:sp>
        <p:nvSpPr>
          <p:cNvPr id="4" name="Slide Number Placeholder 3"/>
          <p:cNvSpPr>
            <a:spLocks noGrp="1"/>
          </p:cNvSpPr>
          <p:nvPr>
            <p:ph type="sldNum" sz="quarter" idx="5"/>
          </p:nvPr>
        </p:nvSpPr>
        <p:spPr/>
        <p:txBody>
          <a:bodyPr/>
          <a:lstStyle/>
          <a:p>
            <a:fld id="{3A149EFC-5F2D-42F4-A651-CCFC31FC73C5}" type="slidenum">
              <a:rPr lang="en-US" smtClean="0"/>
              <a:t>47</a:t>
            </a:fld>
            <a:endParaRPr lang="en-US"/>
          </a:p>
        </p:txBody>
      </p:sp>
    </p:spTree>
    <p:extLst>
      <p:ext uri="{BB962C8B-B14F-4D97-AF65-F5344CB8AC3E}">
        <p14:creationId xmlns:p14="http://schemas.microsoft.com/office/powerpoint/2010/main" val="2586468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Provider/institutional barriers include low treatment availability in rural areas, low variety of treatment options, and system navigation.</a:t>
            </a:r>
          </a:p>
          <a:p>
            <a:endParaRPr lang="en-US" dirty="0"/>
          </a:p>
          <a:p>
            <a:r>
              <a:rPr lang="en-US" dirty="0"/>
              <a:t>Some counties in rural areas have no providers to aid individuals with opioid use disorder seeking treatment. And if treatment is available in an area, there isn’t always sufficient choice or access to immediate treatment slots.</a:t>
            </a:r>
          </a:p>
          <a:p>
            <a:endParaRPr lang="en-US" dirty="0"/>
          </a:p>
          <a:p>
            <a:r>
              <a:rPr lang="en-US" dirty="0"/>
              <a:t>Individuals with substance use disorders is a growing population. Due to this, psychiatric care and counseling are becoming harder to access due to lack of providers, long wait times, or geographic barriers. In addition, provider burnout has become a major issue, limiting the capacity of providers and the care they can offer. </a:t>
            </a:r>
          </a:p>
          <a:p>
            <a:endParaRPr lang="en-US" dirty="0"/>
          </a:p>
          <a:p>
            <a:r>
              <a:rPr lang="en-US" dirty="0"/>
              <a:t>System navigation can be difficult, especially for those with no social support or those of lower SES. Individuals feel providers fail to collaborate with patients, making treatment that much harder to access and less desirable.</a:t>
            </a:r>
          </a:p>
        </p:txBody>
      </p:sp>
      <p:sp>
        <p:nvSpPr>
          <p:cNvPr id="4" name="Slide Number Placeholder 3"/>
          <p:cNvSpPr>
            <a:spLocks noGrp="1"/>
          </p:cNvSpPr>
          <p:nvPr>
            <p:ph type="sldNum" sz="quarter" idx="5"/>
          </p:nvPr>
        </p:nvSpPr>
        <p:spPr/>
        <p:txBody>
          <a:bodyPr/>
          <a:lstStyle/>
          <a:p>
            <a:fld id="{3A149EFC-5F2D-42F4-A651-CCFC31FC73C5}" type="slidenum">
              <a:rPr lang="en-US" smtClean="0"/>
              <a:t>48</a:t>
            </a:fld>
            <a:endParaRPr lang="en-US"/>
          </a:p>
        </p:txBody>
      </p:sp>
    </p:spTree>
    <p:extLst>
      <p:ext uri="{BB962C8B-B14F-4D97-AF65-F5344CB8AC3E}">
        <p14:creationId xmlns:p14="http://schemas.microsoft.com/office/powerpoint/2010/main" val="3644145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Societal/systematic barriers include laws surrounding treatment, a flawed justice system, and lack of education about addiction.</a:t>
            </a:r>
          </a:p>
          <a:p>
            <a:endParaRPr lang="en-US" dirty="0"/>
          </a:p>
          <a:p>
            <a:r>
              <a:rPr lang="en-US" dirty="0"/>
              <a:t>There are multiple laws and policies in place that make treatment harder to access. One being that methadone maintenance is so tightly regulated that it is difficult to keep patients in care. In addition, eligibility for public insurance undermines treatment plans as individuals lose funding for their treatment plans once they begin to make a certain income. This loss of funding greatly discourages them from continuing treatment. </a:t>
            </a:r>
          </a:p>
          <a:p>
            <a:endParaRPr lang="en-US" dirty="0"/>
          </a:p>
          <a:p>
            <a:r>
              <a:rPr lang="en-US" dirty="0"/>
              <a:t>Our justice system is incredibly flawed in helping those with substance use problems. The “War on Drugs” has reoriented all drug-related service towards punishment rather than treatment. This causes people to fear reaching out as they may be thrown in prison, which may exacerbate their problems. </a:t>
            </a:r>
          </a:p>
          <a:p>
            <a:endParaRPr lang="en-US" dirty="0"/>
          </a:p>
          <a:p>
            <a:r>
              <a:rPr lang="en-US" dirty="0"/>
              <a:t>Stigma, which was discussed as an individual barrier, stems from a lack of education about the disease model of addiction. If society better understood addiction, they may be more likely to help those with substance use problems and support treatment programs and initiatives. </a:t>
            </a:r>
          </a:p>
        </p:txBody>
      </p:sp>
      <p:sp>
        <p:nvSpPr>
          <p:cNvPr id="4" name="Slide Number Placeholder 3"/>
          <p:cNvSpPr>
            <a:spLocks noGrp="1"/>
          </p:cNvSpPr>
          <p:nvPr>
            <p:ph type="sldNum" sz="quarter" idx="5"/>
          </p:nvPr>
        </p:nvSpPr>
        <p:spPr/>
        <p:txBody>
          <a:bodyPr/>
          <a:lstStyle/>
          <a:p>
            <a:fld id="{3A149EFC-5F2D-42F4-A651-CCFC31FC73C5}" type="slidenum">
              <a:rPr lang="en-US" smtClean="0"/>
              <a:t>49</a:t>
            </a:fld>
            <a:endParaRPr lang="en-US"/>
          </a:p>
        </p:txBody>
      </p:sp>
    </p:spTree>
    <p:extLst>
      <p:ext uri="{BB962C8B-B14F-4D97-AF65-F5344CB8AC3E}">
        <p14:creationId xmlns:p14="http://schemas.microsoft.com/office/powerpoint/2010/main" val="2013554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aims of this study are to assess if individuals with opioid use disorder from a national sample find personal sensing methods to be acceptable and to identify if there are any differences in acceptability between different race/ethnicities. </a:t>
            </a:r>
          </a:p>
        </p:txBody>
      </p:sp>
      <p:sp>
        <p:nvSpPr>
          <p:cNvPr id="4" name="Slide Number Placeholder 3"/>
          <p:cNvSpPr>
            <a:spLocks noGrp="1"/>
          </p:cNvSpPr>
          <p:nvPr>
            <p:ph type="sldNum" sz="quarter" idx="5"/>
          </p:nvPr>
        </p:nvSpPr>
        <p:spPr/>
        <p:txBody>
          <a:bodyPr/>
          <a:lstStyle/>
          <a:p>
            <a:fld id="{3A149EFC-5F2D-42F4-A651-CCFC31FC73C5}" type="slidenum">
              <a:rPr lang="en-US" smtClean="0"/>
              <a:t>5</a:t>
            </a:fld>
            <a:endParaRPr lang="en-US"/>
          </a:p>
        </p:txBody>
      </p:sp>
    </p:spTree>
    <p:extLst>
      <p:ext uri="{BB962C8B-B14F-4D97-AF65-F5344CB8AC3E}">
        <p14:creationId xmlns:p14="http://schemas.microsoft.com/office/powerpoint/2010/main" val="112429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study was unique in that we let participants respond openly on the survey so that we could determine their perceptions of these personal sensing methods. We used their own words to determine the themes that will inform us of the strengths, challenges, and barriers associated with these methods.</a:t>
            </a:r>
          </a:p>
        </p:txBody>
      </p:sp>
      <p:sp>
        <p:nvSpPr>
          <p:cNvPr id="4" name="Slide Number Placeholder 3"/>
          <p:cNvSpPr>
            <a:spLocks noGrp="1"/>
          </p:cNvSpPr>
          <p:nvPr>
            <p:ph type="sldNum" sz="quarter" idx="5"/>
          </p:nvPr>
        </p:nvSpPr>
        <p:spPr/>
        <p:txBody>
          <a:bodyPr/>
          <a:lstStyle/>
          <a:p>
            <a:fld id="{3A149EFC-5F2D-42F4-A651-CCFC31FC73C5}" type="slidenum">
              <a:rPr lang="en-US" smtClean="0"/>
              <a:t>6</a:t>
            </a:fld>
            <a:endParaRPr lang="en-US"/>
          </a:p>
        </p:txBody>
      </p:sp>
    </p:spTree>
    <p:extLst>
      <p:ext uri="{BB962C8B-B14F-4D97-AF65-F5344CB8AC3E}">
        <p14:creationId xmlns:p14="http://schemas.microsoft.com/office/powerpoint/2010/main" val="1529885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recruited individuals in treatment for Opioid Use Disorder across the United States. Individuals were asked to download a digital therapeutic onto their smartphones and provide personal sensing data for up to one year. Specifically, they completed a brief daily survey, a longer monthly survey, and gave us access to sensed geolocation, SMS and phone call logs, and text message content.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0000"/>
                </a:solidFill>
              </a:rPr>
              <a:t>Participants were asked to provide open ended feedback on their experience with each sensing method at approximately 3-4 months into the study with the prompt - </a:t>
            </a:r>
            <a:r>
              <a:rPr lang="en-US" sz="1200" b="0" i="1" dirty="0">
                <a:solidFill>
                  <a:srgbClr val="FFFF00"/>
                </a:solidFill>
              </a:rPr>
              <a:t>“Please share any positive or negative comments you have about the Sensing Method</a:t>
            </a:r>
            <a:r>
              <a:rPr lang="en-US" b="0" dirty="0">
                <a:solidFill>
                  <a:srgbClr val="FF0000"/>
                </a:solidFill>
              </a:rPr>
              <a:t>.”</a:t>
            </a:r>
            <a:endParaRPr lang="en-US" b="0" dirty="0"/>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7</a:t>
            </a:fld>
            <a:endParaRPr lang="en-US"/>
          </a:p>
        </p:txBody>
      </p:sp>
    </p:spTree>
    <p:extLst>
      <p:ext uri="{BB962C8B-B14F-4D97-AF65-F5344CB8AC3E}">
        <p14:creationId xmlns:p14="http://schemas.microsoft.com/office/powerpoint/2010/main" val="21785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sample of participants consisted of 200 individuals from 38 states across the US. </a:t>
            </a:r>
          </a:p>
          <a:p>
            <a:endParaRPr lang="en-US" dirty="0"/>
          </a:p>
          <a:p>
            <a:r>
              <a:rPr lang="en-US" dirty="0"/>
              <a:t>74% were White/Caucasian, 13% were Black/African American, 6% were of Hispanic, Latin, or Spanish origin, and 7% fell into smaller groups such as Asian and American Indian. </a:t>
            </a:r>
          </a:p>
          <a:p>
            <a:endParaRPr lang="en-US" dirty="0"/>
          </a:p>
          <a:p>
            <a:r>
              <a:rPr lang="en-US" dirty="0"/>
              <a:t>We had an almost even split on gender and income.</a:t>
            </a:r>
          </a:p>
          <a:p>
            <a:endParaRPr lang="en-US" dirty="0"/>
          </a:p>
          <a:p>
            <a:r>
              <a:rPr lang="en-US" dirty="0"/>
              <a:t>The age of participants ranged between 22 – 65+, with 90% of the sample falling between 26-55 years old.</a:t>
            </a:r>
          </a:p>
          <a:p>
            <a:endParaRPr lang="en-US" dirty="0"/>
          </a:p>
          <a:p>
            <a:r>
              <a:rPr lang="en-US" dirty="0"/>
              <a:t>All of our participants had a lifetime diagnosis of Opioid use disorder, with 96% of our sample currently meeting criteria for severe OUD.</a:t>
            </a:r>
          </a:p>
        </p:txBody>
      </p:sp>
      <p:sp>
        <p:nvSpPr>
          <p:cNvPr id="4" name="Slide Number Placeholder 3"/>
          <p:cNvSpPr>
            <a:spLocks noGrp="1"/>
          </p:cNvSpPr>
          <p:nvPr>
            <p:ph type="sldNum" sz="quarter" idx="5"/>
          </p:nvPr>
        </p:nvSpPr>
        <p:spPr/>
        <p:txBody>
          <a:bodyPr/>
          <a:lstStyle/>
          <a:p>
            <a:fld id="{3A149EFC-5F2D-42F4-A651-CCFC31FC73C5}" type="slidenum">
              <a:rPr lang="en-US" smtClean="0"/>
              <a:t>8</a:t>
            </a:fld>
            <a:endParaRPr lang="en-US"/>
          </a:p>
        </p:txBody>
      </p:sp>
    </p:spTree>
    <p:extLst>
      <p:ext uri="{BB962C8B-B14F-4D97-AF65-F5344CB8AC3E}">
        <p14:creationId xmlns:p14="http://schemas.microsoft.com/office/powerpoint/2010/main" val="129834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two complementary analytic methods to analyze participants’ comments about the personal sensing methods. </a:t>
            </a:r>
          </a:p>
          <a:p>
            <a:endParaRPr lang="en-US" dirty="0"/>
          </a:p>
          <a:p>
            <a:r>
              <a:rPr lang="en-US" dirty="0"/>
              <a:t>The first method was thematic analysis. This is a systematic approach for identifying, analyzing, and reporting patterns or themes within qualitative data.  It is top-down in that it uses domain expertise to create a codebook of thematic categories driven by the aims and questions of the research being conducted. As coding is underway the codebook iteratively expands to include additional themes.</a:t>
            </a:r>
          </a:p>
          <a:p>
            <a:endParaRPr lang="en-US" dirty="0"/>
          </a:p>
        </p:txBody>
      </p:sp>
      <p:sp>
        <p:nvSpPr>
          <p:cNvPr id="4" name="Slide Number Placeholder 3"/>
          <p:cNvSpPr>
            <a:spLocks noGrp="1"/>
          </p:cNvSpPr>
          <p:nvPr>
            <p:ph type="sldNum" sz="quarter" idx="5"/>
          </p:nvPr>
        </p:nvSpPr>
        <p:spPr/>
        <p:txBody>
          <a:bodyPr/>
          <a:lstStyle/>
          <a:p>
            <a:fld id="{3A149EFC-5F2D-42F4-A651-CCFC31FC73C5}" type="slidenum">
              <a:rPr lang="en-US" smtClean="0"/>
              <a:t>9</a:t>
            </a:fld>
            <a:endParaRPr lang="en-US"/>
          </a:p>
        </p:txBody>
      </p:sp>
    </p:spTree>
    <p:extLst>
      <p:ext uri="{BB962C8B-B14F-4D97-AF65-F5344CB8AC3E}">
        <p14:creationId xmlns:p14="http://schemas.microsoft.com/office/powerpoint/2010/main" val="62247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A9D169-59A2-498D-BEFD-13620A085A60}"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70284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A9D169-59A2-498D-BEFD-13620A085A60}"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1675986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A9D169-59A2-498D-BEFD-13620A085A60}"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323136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A9D169-59A2-498D-BEFD-13620A085A60}"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141278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9D169-59A2-498D-BEFD-13620A085A60}" type="datetimeFigureOut">
              <a:rPr lang="en-US" smtClean="0"/>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1816995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A9D169-59A2-498D-BEFD-13620A085A60}"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2206245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A9D169-59A2-498D-BEFD-13620A085A60}" type="datetimeFigureOut">
              <a:rPr lang="en-US" smtClean="0"/>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144675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A9D169-59A2-498D-BEFD-13620A085A60}" type="datetimeFigureOut">
              <a:rPr lang="en-US" smtClean="0"/>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355143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9D169-59A2-498D-BEFD-13620A085A60}" type="datetimeFigureOut">
              <a:rPr lang="en-US" smtClean="0"/>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19958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9D169-59A2-498D-BEFD-13620A085A60}"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215938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A9D169-59A2-498D-BEFD-13620A085A60}" type="datetimeFigureOut">
              <a:rPr lang="en-US" smtClean="0"/>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22DF8C-4526-4834-9351-C7230E88767B}" type="slidenum">
              <a:rPr lang="en-US" smtClean="0"/>
              <a:t>‹#›</a:t>
            </a:fld>
            <a:endParaRPr lang="en-US"/>
          </a:p>
        </p:txBody>
      </p:sp>
    </p:spTree>
    <p:extLst>
      <p:ext uri="{BB962C8B-B14F-4D97-AF65-F5344CB8AC3E}">
        <p14:creationId xmlns:p14="http://schemas.microsoft.com/office/powerpoint/2010/main" val="3696132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73A9D169-59A2-498D-BEFD-13620A085A60}" type="datetimeFigureOut">
              <a:rPr lang="en-US" smtClean="0"/>
              <a:t>7/31/2024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0222DF8C-4526-4834-9351-C7230E88767B}" type="slidenum">
              <a:rPr lang="en-US" smtClean="0"/>
              <a:t>‹#›</a:t>
            </a:fld>
            <a:endParaRPr lang="en-US"/>
          </a:p>
        </p:txBody>
      </p:sp>
    </p:spTree>
    <p:extLst>
      <p:ext uri="{BB962C8B-B14F-4D97-AF65-F5344CB8AC3E}">
        <p14:creationId xmlns:p14="http://schemas.microsoft.com/office/powerpoint/2010/main" val="56352556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4.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9.pn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9.png"/><Relationship Id="rId4" Type="http://schemas.microsoft.com/office/2007/relationships/hdphoto" Target="../media/hdphoto7.wdp"/></Relationships>
</file>

<file path=ppt/slides/_rels/slide4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9.png"/><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75C4-593E-6071-731D-498A233E744B}"/>
              </a:ext>
            </a:extLst>
          </p:cNvPr>
          <p:cNvSpPr>
            <a:spLocks noGrp="1"/>
          </p:cNvSpPr>
          <p:nvPr>
            <p:ph type="ctrTitle"/>
          </p:nvPr>
        </p:nvSpPr>
        <p:spPr>
          <a:xfrm>
            <a:off x="1524000" y="2153013"/>
            <a:ext cx="9144000" cy="2387600"/>
          </a:xfrm>
        </p:spPr>
        <p:txBody>
          <a:bodyPr>
            <a:noAutofit/>
          </a:bodyPr>
          <a:lstStyle/>
          <a:p>
            <a:r>
              <a:rPr lang="en-US" sz="4800" dirty="0">
                <a:solidFill>
                  <a:srgbClr val="FFFF00"/>
                </a:solidFill>
              </a:rPr>
              <a:t>Leveraging Natural Language Processing </a:t>
            </a:r>
            <a:r>
              <a:rPr lang="en-US" sz="4800" b="0" i="0" dirty="0">
                <a:solidFill>
                  <a:srgbClr val="FFFF00"/>
                </a:solidFill>
                <a:effectLst/>
              </a:rPr>
              <a:t>and Thematic Analysis to Understand Personal Sensing Acceptability in Opioid Use Disorder Patients</a:t>
            </a:r>
            <a:endParaRPr lang="en-US" sz="4800" dirty="0">
              <a:solidFill>
                <a:srgbClr val="FFFF00"/>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0BD1D332-F6AA-08EA-2C7D-E5BE99CBD997}"/>
              </a:ext>
            </a:extLst>
          </p:cNvPr>
          <p:cNvSpPr>
            <a:spLocks noGrp="1"/>
          </p:cNvSpPr>
          <p:nvPr>
            <p:ph type="subTitle" idx="1"/>
          </p:nvPr>
        </p:nvSpPr>
        <p:spPr>
          <a:xfrm>
            <a:off x="1524000" y="4784774"/>
            <a:ext cx="9144000" cy="1655762"/>
          </a:xfrm>
        </p:spPr>
        <p:txBody>
          <a:bodyPr>
            <a:normAutofit lnSpcReduction="10000"/>
          </a:bodyPr>
          <a:lstStyle/>
          <a:p>
            <a:r>
              <a:rPr lang="en-US" b="1" dirty="0">
                <a:effectLst>
                  <a:outerShdw blurRad="38100" dist="38100" dir="2700000" algn="tl">
                    <a:srgbClr val="000000">
                      <a:alpha val="43137"/>
                    </a:srgbClr>
                  </a:outerShdw>
                </a:effectLst>
              </a:rPr>
              <a:t>Olivia Cox</a:t>
            </a:r>
          </a:p>
          <a:p>
            <a:r>
              <a:rPr lang="en-US" dirty="0">
                <a:effectLst>
                  <a:outerShdw blurRad="38100" dist="38100" dir="2700000" algn="tl">
                    <a:srgbClr val="000000">
                      <a:alpha val="43137"/>
                    </a:srgbClr>
                  </a:outerShdw>
                </a:effectLst>
              </a:rPr>
              <a:t>Kendra Wyant, M.S. and Dr. John Curtin</a:t>
            </a:r>
          </a:p>
          <a:p>
            <a:r>
              <a:rPr lang="en-US" dirty="0">
                <a:effectLst>
                  <a:outerShdw blurRad="38100" dist="38100" dir="2700000" algn="tl">
                    <a:srgbClr val="000000">
                      <a:alpha val="43137"/>
                    </a:srgbClr>
                  </a:outerShdw>
                </a:effectLst>
              </a:rPr>
              <a:t>Addiction Research Center, UW-Madison</a:t>
            </a:r>
          </a:p>
          <a:p>
            <a:r>
              <a:rPr lang="en-US" dirty="0">
                <a:effectLst>
                  <a:outerShdw blurRad="38100" dist="38100" dir="2700000" algn="tl">
                    <a:srgbClr val="000000">
                      <a:alpha val="43137"/>
                    </a:srgbClr>
                  </a:outerShdw>
                </a:effectLst>
              </a:rPr>
              <a:t>PREP Symposium 2024</a:t>
            </a:r>
          </a:p>
        </p:txBody>
      </p:sp>
      <p:pic>
        <p:nvPicPr>
          <p:cNvPr id="5" name="Picture 4" descr="A logo for a research company&#10;&#10;Description automatically generated">
            <a:extLst>
              <a:ext uri="{FF2B5EF4-FFF2-40B4-BE49-F238E27FC236}">
                <a16:creationId xmlns:a16="http://schemas.microsoft.com/office/drawing/2014/main" id="{AC6A940F-0221-53B9-69C9-C00F6697B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8" y="5612655"/>
            <a:ext cx="2879124" cy="1158847"/>
          </a:xfrm>
          <a:prstGeom prst="rect">
            <a:avLst/>
          </a:prstGeom>
        </p:spPr>
      </p:pic>
      <p:pic>
        <p:nvPicPr>
          <p:cNvPr id="1026" name="Picture 2" descr="Crest-Only Logo for Print Use (Full Color) – Brand and Visual Identity – UW– Madison">
            <a:extLst>
              <a:ext uri="{FF2B5EF4-FFF2-40B4-BE49-F238E27FC236}">
                <a16:creationId xmlns:a16="http://schemas.microsoft.com/office/drawing/2014/main" id="{5AD0B31B-A4E2-36D0-725F-8CA97D70B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9948" y="-180089"/>
            <a:ext cx="3689522" cy="24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966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9373-7A9D-ED4C-C478-3E7236AFBF3E}"/>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Thematic Analysis</a:t>
            </a:r>
          </a:p>
        </p:txBody>
      </p:sp>
      <p:sp>
        <p:nvSpPr>
          <p:cNvPr id="3" name="Content Placeholder 2">
            <a:extLst>
              <a:ext uri="{FF2B5EF4-FFF2-40B4-BE49-F238E27FC236}">
                <a16:creationId xmlns:a16="http://schemas.microsoft.com/office/drawing/2014/main" id="{592092BA-DDB2-BAE1-1392-DB9B8364608F}"/>
              </a:ext>
            </a:extLst>
          </p:cNvPr>
          <p:cNvSpPr>
            <a:spLocks noGrp="1"/>
          </p:cNvSpPr>
          <p:nvPr>
            <p:ph idx="1"/>
          </p:nvPr>
        </p:nvSpPr>
        <p:spPr>
          <a:xfrm>
            <a:off x="838200" y="1825625"/>
            <a:ext cx="11012424" cy="4351338"/>
          </a:xfrm>
        </p:spPr>
        <p:txBody>
          <a:bodyPr>
            <a:noAutofit/>
          </a:bodyPr>
          <a:lstStyle/>
          <a:p>
            <a:r>
              <a:rPr lang="en-US" sz="3600" dirty="0">
                <a:effectLst>
                  <a:outerShdw blurRad="38100" dist="38100" dir="2700000" algn="tl">
                    <a:srgbClr val="000000">
                      <a:alpha val="43137"/>
                    </a:srgbClr>
                  </a:outerShdw>
                </a:effectLst>
              </a:rPr>
              <a:t>Total comments: 1,356 </a:t>
            </a:r>
          </a:p>
          <a:p>
            <a:r>
              <a:rPr lang="en-US" sz="3600" dirty="0">
                <a:effectLst>
                  <a:outerShdw blurRad="38100" dist="38100" dir="2700000" algn="tl">
                    <a:srgbClr val="000000">
                      <a:alpha val="43137"/>
                    </a:srgbClr>
                  </a:outerShdw>
                </a:effectLst>
              </a:rPr>
              <a:t>Total comments retained: </a:t>
            </a:r>
            <a:r>
              <a:rPr lang="en-US" sz="3600" dirty="0">
                <a:solidFill>
                  <a:srgbClr val="FFFF00"/>
                </a:solidFill>
                <a:effectLst>
                  <a:outerShdw blurRad="38100" dist="38100" dir="2700000" algn="tl">
                    <a:srgbClr val="000000">
                      <a:alpha val="43137"/>
                    </a:srgbClr>
                  </a:outerShdw>
                </a:effectLst>
              </a:rPr>
              <a:t>647</a:t>
            </a:r>
            <a:endParaRPr lang="en-US" sz="3600" dirty="0">
              <a:effectLst>
                <a:outerShdw blurRad="38100" dist="38100" dir="2700000" algn="tl">
                  <a:srgbClr val="000000">
                    <a:alpha val="43137"/>
                  </a:srgbClr>
                </a:outerShdw>
              </a:effectLst>
            </a:endParaRPr>
          </a:p>
          <a:p>
            <a:r>
              <a:rPr lang="en-US" sz="3600" dirty="0">
                <a:effectLst>
                  <a:outerShdw blurRad="38100" dist="38100" dir="2700000" algn="tl">
                    <a:srgbClr val="000000">
                      <a:alpha val="43137"/>
                    </a:srgbClr>
                  </a:outerShdw>
                </a:effectLst>
              </a:rPr>
              <a:t>Report the </a:t>
            </a:r>
            <a:r>
              <a:rPr lang="en-US" sz="3600" dirty="0">
                <a:solidFill>
                  <a:srgbClr val="FFFF00"/>
                </a:solidFill>
                <a:effectLst>
                  <a:outerShdw blurRad="38100" dist="38100" dir="2700000" algn="tl">
                    <a:srgbClr val="000000">
                      <a:alpha val="43137"/>
                    </a:srgbClr>
                  </a:outerShdw>
                </a:effectLst>
              </a:rPr>
              <a:t>overall percentage </a:t>
            </a:r>
            <a:r>
              <a:rPr lang="en-US" sz="3600" dirty="0">
                <a:effectLst>
                  <a:outerShdw blurRad="38100" dist="38100" dir="2700000" algn="tl">
                    <a:srgbClr val="000000">
                      <a:alpha val="43137"/>
                    </a:srgbClr>
                  </a:outerShdw>
                </a:effectLst>
              </a:rPr>
              <a:t>of comments in each theme and separately by data type.</a:t>
            </a:r>
          </a:p>
          <a:p>
            <a:r>
              <a:rPr lang="en-US" sz="3600" dirty="0">
                <a:effectLst>
                  <a:outerShdw blurRad="38100" dist="38100" dir="2700000" algn="tl">
                    <a:srgbClr val="000000">
                      <a:alpha val="43137"/>
                    </a:srgbClr>
                  </a:outerShdw>
                </a:effectLst>
              </a:rPr>
              <a:t>Compare proportion of themes by </a:t>
            </a:r>
            <a:r>
              <a:rPr lang="en-US" sz="3600" dirty="0">
                <a:solidFill>
                  <a:srgbClr val="FFFF00"/>
                </a:solidFill>
                <a:effectLst>
                  <a:outerShdw blurRad="38100" dist="38100" dir="2700000" algn="tl">
                    <a:srgbClr val="000000">
                      <a:alpha val="43137"/>
                    </a:srgbClr>
                  </a:outerShdw>
                </a:effectLst>
              </a:rPr>
              <a:t>race/ethnicity</a:t>
            </a:r>
            <a:r>
              <a:rPr lang="en-US" sz="3600"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287123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5AE1-1267-64CE-295F-7A4CE60397C2}"/>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Thematic Analysis - </a:t>
            </a:r>
            <a:r>
              <a:rPr lang="en-US" dirty="0">
                <a:solidFill>
                  <a:srgbClr val="FFFF00"/>
                </a:solidFill>
                <a:effectLst>
                  <a:outerShdw blurRad="38100" dist="38100" dir="2700000" algn="tl">
                    <a:srgbClr val="000000">
                      <a:alpha val="43137"/>
                    </a:srgbClr>
                  </a:outerShdw>
                </a:effectLst>
              </a:rPr>
              <a:t>Themes</a:t>
            </a:r>
          </a:p>
        </p:txBody>
      </p:sp>
      <p:sp>
        <p:nvSpPr>
          <p:cNvPr id="9" name="AutoShape 3">
            <a:extLst>
              <a:ext uri="{FF2B5EF4-FFF2-40B4-BE49-F238E27FC236}">
                <a16:creationId xmlns:a16="http://schemas.microsoft.com/office/drawing/2014/main" id="{16A81E45-E468-1E4E-9F42-57B8B3EA9F8A}"/>
              </a:ext>
            </a:extLst>
          </p:cNvPr>
          <p:cNvSpPr>
            <a:spLocks noChangeAspect="1" noChangeArrowheads="1" noTextEdit="1"/>
          </p:cNvSpPr>
          <p:nvPr/>
        </p:nvSpPr>
        <p:spPr bwMode="auto">
          <a:xfrm>
            <a:off x="820738" y="1824038"/>
            <a:ext cx="1055052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B330C23F-CF6B-0EDD-E527-E8B05D36372C}"/>
              </a:ext>
            </a:extLst>
          </p:cNvPr>
          <p:cNvSpPr>
            <a:spLocks noChangeArrowheads="1"/>
          </p:cNvSpPr>
          <p:nvPr/>
        </p:nvSpPr>
        <p:spPr bwMode="auto">
          <a:xfrm>
            <a:off x="828676" y="1851026"/>
            <a:ext cx="3505200" cy="409575"/>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a:extLst>
              <a:ext uri="{FF2B5EF4-FFF2-40B4-BE49-F238E27FC236}">
                <a16:creationId xmlns:a16="http://schemas.microsoft.com/office/drawing/2014/main" id="{50800D15-6A64-CF3F-1E1D-95E2F19D90ED}"/>
              </a:ext>
            </a:extLst>
          </p:cNvPr>
          <p:cNvSpPr>
            <a:spLocks noChangeArrowheads="1"/>
          </p:cNvSpPr>
          <p:nvPr/>
        </p:nvSpPr>
        <p:spPr bwMode="auto">
          <a:xfrm>
            <a:off x="4333876" y="1851026"/>
            <a:ext cx="3506788" cy="409575"/>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F1C0084F-46C3-7D32-2CD9-00F9551C68A4}"/>
              </a:ext>
            </a:extLst>
          </p:cNvPr>
          <p:cNvSpPr>
            <a:spLocks noChangeArrowheads="1"/>
          </p:cNvSpPr>
          <p:nvPr/>
        </p:nvSpPr>
        <p:spPr bwMode="auto">
          <a:xfrm>
            <a:off x="7840663" y="1851026"/>
            <a:ext cx="3505200" cy="409575"/>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FD5E746D-3D2A-A304-059B-D25D78F44C87}"/>
              </a:ext>
            </a:extLst>
          </p:cNvPr>
          <p:cNvSpPr>
            <a:spLocks noChangeArrowheads="1"/>
          </p:cNvSpPr>
          <p:nvPr/>
        </p:nvSpPr>
        <p:spPr bwMode="auto">
          <a:xfrm>
            <a:off x="828676" y="2260601"/>
            <a:ext cx="3505200" cy="101123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35ABD65F-FF6C-2028-608E-ED3508C0BF0E}"/>
              </a:ext>
            </a:extLst>
          </p:cNvPr>
          <p:cNvSpPr>
            <a:spLocks noChangeArrowheads="1"/>
          </p:cNvSpPr>
          <p:nvPr/>
        </p:nvSpPr>
        <p:spPr bwMode="auto">
          <a:xfrm>
            <a:off x="4333876" y="2260601"/>
            <a:ext cx="3506788" cy="101123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B35318E2-C2BB-6B32-D51F-920615A73C79}"/>
              </a:ext>
            </a:extLst>
          </p:cNvPr>
          <p:cNvSpPr>
            <a:spLocks noChangeArrowheads="1"/>
          </p:cNvSpPr>
          <p:nvPr/>
        </p:nvSpPr>
        <p:spPr bwMode="auto">
          <a:xfrm>
            <a:off x="7840663" y="2260601"/>
            <a:ext cx="3505200" cy="101123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D3404A47-9773-CF3C-556B-4CEDD5A0F1AE}"/>
              </a:ext>
            </a:extLst>
          </p:cNvPr>
          <p:cNvSpPr>
            <a:spLocks noChangeArrowheads="1"/>
          </p:cNvSpPr>
          <p:nvPr/>
        </p:nvSpPr>
        <p:spPr bwMode="auto">
          <a:xfrm>
            <a:off x="828676" y="3271838"/>
            <a:ext cx="3505200" cy="708025"/>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9CF25F85-B368-528E-5914-F9778D79A320}"/>
              </a:ext>
            </a:extLst>
          </p:cNvPr>
          <p:cNvSpPr>
            <a:spLocks noChangeArrowheads="1"/>
          </p:cNvSpPr>
          <p:nvPr/>
        </p:nvSpPr>
        <p:spPr bwMode="auto">
          <a:xfrm>
            <a:off x="4333876" y="3271838"/>
            <a:ext cx="3506788" cy="708025"/>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0F31B465-2D8A-A63E-7B43-4EF912265EBB}"/>
              </a:ext>
            </a:extLst>
          </p:cNvPr>
          <p:cNvSpPr>
            <a:spLocks noChangeArrowheads="1"/>
          </p:cNvSpPr>
          <p:nvPr/>
        </p:nvSpPr>
        <p:spPr bwMode="auto">
          <a:xfrm>
            <a:off x="7840663" y="3271838"/>
            <a:ext cx="3505200" cy="708025"/>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87D3D371-7E8D-57E0-472E-90E8060B38CF}"/>
              </a:ext>
            </a:extLst>
          </p:cNvPr>
          <p:cNvSpPr>
            <a:spLocks noChangeArrowheads="1"/>
          </p:cNvSpPr>
          <p:nvPr/>
        </p:nvSpPr>
        <p:spPr bwMode="auto">
          <a:xfrm>
            <a:off x="828676" y="3979863"/>
            <a:ext cx="3505200" cy="411163"/>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a:extLst>
              <a:ext uri="{FF2B5EF4-FFF2-40B4-BE49-F238E27FC236}">
                <a16:creationId xmlns:a16="http://schemas.microsoft.com/office/drawing/2014/main" id="{4FE1C12C-EAFF-31DC-BD8E-AFDB2137344A}"/>
              </a:ext>
            </a:extLst>
          </p:cNvPr>
          <p:cNvSpPr>
            <a:spLocks noChangeArrowheads="1"/>
          </p:cNvSpPr>
          <p:nvPr/>
        </p:nvSpPr>
        <p:spPr bwMode="auto">
          <a:xfrm>
            <a:off x="4333876" y="3979863"/>
            <a:ext cx="3506788" cy="411163"/>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a:extLst>
              <a:ext uri="{FF2B5EF4-FFF2-40B4-BE49-F238E27FC236}">
                <a16:creationId xmlns:a16="http://schemas.microsoft.com/office/drawing/2014/main" id="{BC3DB475-475F-217A-545C-76F233B9CE4A}"/>
              </a:ext>
            </a:extLst>
          </p:cNvPr>
          <p:cNvSpPr>
            <a:spLocks noChangeArrowheads="1"/>
          </p:cNvSpPr>
          <p:nvPr/>
        </p:nvSpPr>
        <p:spPr bwMode="auto">
          <a:xfrm>
            <a:off x="7840663" y="3979863"/>
            <a:ext cx="3505200" cy="411163"/>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6B8ECD30-E89B-EBD9-B989-97E67FC4DFE3}"/>
              </a:ext>
            </a:extLst>
          </p:cNvPr>
          <p:cNvSpPr>
            <a:spLocks noChangeArrowheads="1"/>
          </p:cNvSpPr>
          <p:nvPr/>
        </p:nvSpPr>
        <p:spPr bwMode="auto">
          <a:xfrm>
            <a:off x="828676" y="4391026"/>
            <a:ext cx="3505200" cy="1011238"/>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624B92BC-8DBD-8166-6D1A-C2EDBC6952E8}"/>
              </a:ext>
            </a:extLst>
          </p:cNvPr>
          <p:cNvSpPr>
            <a:spLocks noChangeArrowheads="1"/>
          </p:cNvSpPr>
          <p:nvPr/>
        </p:nvSpPr>
        <p:spPr bwMode="auto">
          <a:xfrm>
            <a:off x="4333876" y="4391026"/>
            <a:ext cx="3506788" cy="1011238"/>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AB03DFD9-699B-4DBA-F532-430068083135}"/>
              </a:ext>
            </a:extLst>
          </p:cNvPr>
          <p:cNvSpPr>
            <a:spLocks noChangeArrowheads="1"/>
          </p:cNvSpPr>
          <p:nvPr/>
        </p:nvSpPr>
        <p:spPr bwMode="auto">
          <a:xfrm>
            <a:off x="7840663" y="4391026"/>
            <a:ext cx="3505200" cy="1011238"/>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3C710631-4A31-7FE6-2BF5-966830853E34}"/>
              </a:ext>
            </a:extLst>
          </p:cNvPr>
          <p:cNvSpPr>
            <a:spLocks noChangeArrowheads="1"/>
          </p:cNvSpPr>
          <p:nvPr/>
        </p:nvSpPr>
        <p:spPr bwMode="auto">
          <a:xfrm>
            <a:off x="828676" y="5402263"/>
            <a:ext cx="3505200" cy="708025"/>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65C0E81D-89F5-D46E-1A17-55B87FC1D6CA}"/>
              </a:ext>
            </a:extLst>
          </p:cNvPr>
          <p:cNvSpPr>
            <a:spLocks noChangeArrowheads="1"/>
          </p:cNvSpPr>
          <p:nvPr/>
        </p:nvSpPr>
        <p:spPr bwMode="auto">
          <a:xfrm>
            <a:off x="4333876" y="5402263"/>
            <a:ext cx="3506788" cy="708025"/>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2">
            <a:extLst>
              <a:ext uri="{FF2B5EF4-FFF2-40B4-BE49-F238E27FC236}">
                <a16:creationId xmlns:a16="http://schemas.microsoft.com/office/drawing/2014/main" id="{EE490543-43F9-C33F-F239-88A0751153E1}"/>
              </a:ext>
            </a:extLst>
          </p:cNvPr>
          <p:cNvSpPr>
            <a:spLocks noChangeArrowheads="1"/>
          </p:cNvSpPr>
          <p:nvPr/>
        </p:nvSpPr>
        <p:spPr bwMode="auto">
          <a:xfrm>
            <a:off x="7840663" y="5402263"/>
            <a:ext cx="3505200" cy="708025"/>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BE7EC186-C4B1-3FC5-46B7-CA80D233C3C9}"/>
              </a:ext>
            </a:extLst>
          </p:cNvPr>
          <p:cNvSpPr>
            <a:spLocks noChangeShapeType="1"/>
          </p:cNvSpPr>
          <p:nvPr/>
        </p:nvSpPr>
        <p:spPr bwMode="auto">
          <a:xfrm>
            <a:off x="4333876" y="1843088"/>
            <a:ext cx="0" cy="42735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4">
            <a:extLst>
              <a:ext uri="{FF2B5EF4-FFF2-40B4-BE49-F238E27FC236}">
                <a16:creationId xmlns:a16="http://schemas.microsoft.com/office/drawing/2014/main" id="{29BDCA21-AC91-81FA-DEDB-E9A90AECE7A1}"/>
              </a:ext>
            </a:extLst>
          </p:cNvPr>
          <p:cNvSpPr>
            <a:spLocks noChangeShapeType="1"/>
          </p:cNvSpPr>
          <p:nvPr/>
        </p:nvSpPr>
        <p:spPr bwMode="auto">
          <a:xfrm>
            <a:off x="7840663" y="1843088"/>
            <a:ext cx="0" cy="42735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5">
            <a:extLst>
              <a:ext uri="{FF2B5EF4-FFF2-40B4-BE49-F238E27FC236}">
                <a16:creationId xmlns:a16="http://schemas.microsoft.com/office/drawing/2014/main" id="{092A1FF5-8BFF-A575-6305-E001EBE007B5}"/>
              </a:ext>
            </a:extLst>
          </p:cNvPr>
          <p:cNvSpPr>
            <a:spLocks noChangeShapeType="1"/>
          </p:cNvSpPr>
          <p:nvPr/>
        </p:nvSpPr>
        <p:spPr bwMode="auto">
          <a:xfrm>
            <a:off x="822326" y="2260601"/>
            <a:ext cx="105298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2F201CE4-EB27-1DD7-ED47-B89FBE33F643}"/>
              </a:ext>
            </a:extLst>
          </p:cNvPr>
          <p:cNvSpPr>
            <a:spLocks noChangeShapeType="1"/>
          </p:cNvSpPr>
          <p:nvPr/>
        </p:nvSpPr>
        <p:spPr bwMode="auto">
          <a:xfrm>
            <a:off x="822326" y="327183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B0092784-DBF1-EF82-C0DF-B46AE52E2D68}"/>
              </a:ext>
            </a:extLst>
          </p:cNvPr>
          <p:cNvSpPr>
            <a:spLocks noChangeShapeType="1"/>
          </p:cNvSpPr>
          <p:nvPr/>
        </p:nvSpPr>
        <p:spPr bwMode="auto">
          <a:xfrm>
            <a:off x="822326" y="39798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87D3970B-FC72-F60D-04A5-BA37BBCE066D}"/>
              </a:ext>
            </a:extLst>
          </p:cNvPr>
          <p:cNvSpPr>
            <a:spLocks noChangeShapeType="1"/>
          </p:cNvSpPr>
          <p:nvPr/>
        </p:nvSpPr>
        <p:spPr bwMode="auto">
          <a:xfrm>
            <a:off x="822326" y="43910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9">
            <a:extLst>
              <a:ext uri="{FF2B5EF4-FFF2-40B4-BE49-F238E27FC236}">
                <a16:creationId xmlns:a16="http://schemas.microsoft.com/office/drawing/2014/main" id="{E9D164F4-31BB-E9B6-0F8C-5A460E678429}"/>
              </a:ext>
            </a:extLst>
          </p:cNvPr>
          <p:cNvSpPr>
            <a:spLocks noChangeShapeType="1"/>
          </p:cNvSpPr>
          <p:nvPr/>
        </p:nvSpPr>
        <p:spPr bwMode="auto">
          <a:xfrm>
            <a:off x="822326" y="5402263"/>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0">
            <a:extLst>
              <a:ext uri="{FF2B5EF4-FFF2-40B4-BE49-F238E27FC236}">
                <a16:creationId xmlns:a16="http://schemas.microsoft.com/office/drawing/2014/main" id="{5560755B-A4C1-1679-F49B-876DFDCB6EAB}"/>
              </a:ext>
            </a:extLst>
          </p:cNvPr>
          <p:cNvSpPr>
            <a:spLocks noChangeShapeType="1"/>
          </p:cNvSpPr>
          <p:nvPr/>
        </p:nvSpPr>
        <p:spPr bwMode="auto">
          <a:xfrm>
            <a:off x="828676" y="1843088"/>
            <a:ext cx="0" cy="42735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1">
            <a:extLst>
              <a:ext uri="{FF2B5EF4-FFF2-40B4-BE49-F238E27FC236}">
                <a16:creationId xmlns:a16="http://schemas.microsoft.com/office/drawing/2014/main" id="{7F351973-8680-B79F-9A54-A5F310DD04E8}"/>
              </a:ext>
            </a:extLst>
          </p:cNvPr>
          <p:cNvSpPr>
            <a:spLocks noChangeShapeType="1"/>
          </p:cNvSpPr>
          <p:nvPr/>
        </p:nvSpPr>
        <p:spPr bwMode="auto">
          <a:xfrm>
            <a:off x="11345863" y="1843088"/>
            <a:ext cx="0" cy="42735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2">
            <a:extLst>
              <a:ext uri="{FF2B5EF4-FFF2-40B4-BE49-F238E27FC236}">
                <a16:creationId xmlns:a16="http://schemas.microsoft.com/office/drawing/2014/main" id="{AF41D1FC-CF75-70E8-CCDF-8233E71015AF}"/>
              </a:ext>
            </a:extLst>
          </p:cNvPr>
          <p:cNvSpPr>
            <a:spLocks noChangeShapeType="1"/>
          </p:cNvSpPr>
          <p:nvPr/>
        </p:nvSpPr>
        <p:spPr bwMode="auto">
          <a:xfrm>
            <a:off x="822326" y="18510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3">
            <a:extLst>
              <a:ext uri="{FF2B5EF4-FFF2-40B4-BE49-F238E27FC236}">
                <a16:creationId xmlns:a16="http://schemas.microsoft.com/office/drawing/2014/main" id="{4277F1F5-7A49-8518-5ECE-345E07CCC290}"/>
              </a:ext>
            </a:extLst>
          </p:cNvPr>
          <p:cNvSpPr>
            <a:spLocks noChangeShapeType="1"/>
          </p:cNvSpPr>
          <p:nvPr/>
        </p:nvSpPr>
        <p:spPr bwMode="auto">
          <a:xfrm>
            <a:off x="822326" y="611028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E9B7317F-0DA9-7253-CEAB-7AF1F01AF134}"/>
              </a:ext>
            </a:extLst>
          </p:cNvPr>
          <p:cNvSpPr>
            <a:spLocks noChangeArrowheads="1"/>
          </p:cNvSpPr>
          <p:nvPr/>
        </p:nvSpPr>
        <p:spPr bwMode="auto">
          <a:xfrm>
            <a:off x="7932738" y="1890713"/>
            <a:ext cx="21256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 of comments, (n)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5">
            <a:extLst>
              <a:ext uri="{FF2B5EF4-FFF2-40B4-BE49-F238E27FC236}">
                <a16:creationId xmlns:a16="http://schemas.microsoft.com/office/drawing/2014/main" id="{DC4BFD9D-7243-A328-0271-E1C5A6AA68FC}"/>
              </a:ext>
            </a:extLst>
          </p:cNvPr>
          <p:cNvSpPr>
            <a:spLocks noChangeArrowheads="1"/>
          </p:cNvSpPr>
          <p:nvPr/>
        </p:nvSpPr>
        <p:spPr bwMode="auto">
          <a:xfrm>
            <a:off x="4425951" y="1890713"/>
            <a:ext cx="11747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Comment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6">
            <a:extLst>
              <a:ext uri="{FF2B5EF4-FFF2-40B4-BE49-F238E27FC236}">
                <a16:creationId xmlns:a16="http://schemas.microsoft.com/office/drawing/2014/main" id="{41EAED5C-6587-AD59-37DE-49B51DA89C95}"/>
              </a:ext>
            </a:extLst>
          </p:cNvPr>
          <p:cNvSpPr>
            <a:spLocks noChangeArrowheads="1"/>
          </p:cNvSpPr>
          <p:nvPr/>
        </p:nvSpPr>
        <p:spPr bwMode="auto">
          <a:xfrm>
            <a:off x="920751" y="1890713"/>
            <a:ext cx="8382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Theme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7">
            <a:extLst>
              <a:ext uri="{FF2B5EF4-FFF2-40B4-BE49-F238E27FC236}">
                <a16:creationId xmlns:a16="http://schemas.microsoft.com/office/drawing/2014/main" id="{41B76E56-1BD8-8645-ACFE-3E48AC6586EB}"/>
              </a:ext>
            </a:extLst>
          </p:cNvPr>
          <p:cNvSpPr>
            <a:spLocks noChangeArrowheads="1"/>
          </p:cNvSpPr>
          <p:nvPr/>
        </p:nvSpPr>
        <p:spPr bwMode="auto">
          <a:xfrm>
            <a:off x="7932738" y="2306638"/>
            <a:ext cx="14811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30.14%, (195)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8">
            <a:extLst>
              <a:ext uri="{FF2B5EF4-FFF2-40B4-BE49-F238E27FC236}">
                <a16:creationId xmlns:a16="http://schemas.microsoft.com/office/drawing/2014/main" id="{66C1BA00-4F1D-6AE1-3726-5FC97600978C}"/>
              </a:ext>
            </a:extLst>
          </p:cNvPr>
          <p:cNvSpPr>
            <a:spLocks noChangeArrowheads="1"/>
          </p:cNvSpPr>
          <p:nvPr/>
        </p:nvSpPr>
        <p:spPr bwMode="auto">
          <a:xfrm>
            <a:off x="4425951" y="2303463"/>
            <a:ext cx="32305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“It’s a good tool that makes me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9">
            <a:extLst>
              <a:ext uri="{FF2B5EF4-FFF2-40B4-BE49-F238E27FC236}">
                <a16:creationId xmlns:a16="http://schemas.microsoft.com/office/drawing/2014/main" id="{9D736A64-E58E-C8EC-C221-BA8EAA7FB308}"/>
              </a:ext>
            </a:extLst>
          </p:cNvPr>
          <p:cNvSpPr>
            <a:spLocks noChangeArrowheads="1"/>
          </p:cNvSpPr>
          <p:nvPr/>
        </p:nvSpPr>
        <p:spPr bwMode="auto">
          <a:xfrm>
            <a:off x="4425951" y="2578101"/>
            <a:ext cx="287337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look back and reflect on my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0">
            <a:extLst>
              <a:ext uri="{FF2B5EF4-FFF2-40B4-BE49-F238E27FC236}">
                <a16:creationId xmlns:a16="http://schemas.microsoft.com/office/drawing/2014/main" id="{718800CD-3A20-D0F1-DCFD-34A6291BB0F8}"/>
              </a:ext>
            </a:extLst>
          </p:cNvPr>
          <p:cNvSpPr>
            <a:spLocks noChangeArrowheads="1"/>
          </p:cNvSpPr>
          <p:nvPr/>
        </p:nvSpPr>
        <p:spPr bwMode="auto">
          <a:xfrm>
            <a:off x="4425951" y="2849563"/>
            <a:ext cx="1143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recovery.”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1">
            <a:extLst>
              <a:ext uri="{FF2B5EF4-FFF2-40B4-BE49-F238E27FC236}">
                <a16:creationId xmlns:a16="http://schemas.microsoft.com/office/drawing/2014/main" id="{65BF4E0E-9436-88A8-21A9-C76022CAE49D}"/>
              </a:ext>
            </a:extLst>
          </p:cNvPr>
          <p:cNvSpPr>
            <a:spLocks noChangeArrowheads="1"/>
          </p:cNvSpPr>
          <p:nvPr/>
        </p:nvSpPr>
        <p:spPr bwMode="auto">
          <a:xfrm>
            <a:off x="920751" y="2303463"/>
            <a:ext cx="142398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effectLst/>
                <a:latin typeface="Aptos" panose="020B0004020202020204" pitchFamily="34" charset="0"/>
              </a:rPr>
              <a:t>Acceptability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2">
            <a:extLst>
              <a:ext uri="{FF2B5EF4-FFF2-40B4-BE49-F238E27FC236}">
                <a16:creationId xmlns:a16="http://schemas.microsoft.com/office/drawing/2014/main" id="{9DACDC3B-6A4E-EBC5-926C-269512315165}"/>
              </a:ext>
            </a:extLst>
          </p:cNvPr>
          <p:cNvSpPr>
            <a:spLocks noChangeArrowheads="1"/>
          </p:cNvSpPr>
          <p:nvPr/>
        </p:nvSpPr>
        <p:spPr bwMode="auto">
          <a:xfrm>
            <a:off x="7932738" y="3317876"/>
            <a:ext cx="14811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22.87%, (148)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3">
            <a:extLst>
              <a:ext uri="{FF2B5EF4-FFF2-40B4-BE49-F238E27FC236}">
                <a16:creationId xmlns:a16="http://schemas.microsoft.com/office/drawing/2014/main" id="{9B3FCA05-A334-E569-DA3B-00A95AFA97A0}"/>
              </a:ext>
            </a:extLst>
          </p:cNvPr>
          <p:cNvSpPr>
            <a:spLocks noChangeArrowheads="1"/>
          </p:cNvSpPr>
          <p:nvPr/>
        </p:nvSpPr>
        <p:spPr bwMode="auto">
          <a:xfrm>
            <a:off x="4425951" y="3314701"/>
            <a:ext cx="34210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“I think it’s great and very precise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4">
            <a:extLst>
              <a:ext uri="{FF2B5EF4-FFF2-40B4-BE49-F238E27FC236}">
                <a16:creationId xmlns:a16="http://schemas.microsoft.com/office/drawing/2014/main" id="{1990DBE5-1F71-480D-8DDF-F7FEFFDBB77E}"/>
              </a:ext>
            </a:extLst>
          </p:cNvPr>
          <p:cNvSpPr>
            <a:spLocks noChangeArrowheads="1"/>
          </p:cNvSpPr>
          <p:nvPr/>
        </p:nvSpPr>
        <p:spPr bwMode="auto">
          <a:xfrm>
            <a:off x="4425951" y="3589338"/>
            <a:ext cx="32718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about the information you ask.”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5">
            <a:extLst>
              <a:ext uri="{FF2B5EF4-FFF2-40B4-BE49-F238E27FC236}">
                <a16:creationId xmlns:a16="http://schemas.microsoft.com/office/drawing/2014/main" id="{911F77A6-0187-FB3B-E8C9-5B310CA59747}"/>
              </a:ext>
            </a:extLst>
          </p:cNvPr>
          <p:cNvSpPr>
            <a:spLocks noChangeArrowheads="1"/>
          </p:cNvSpPr>
          <p:nvPr/>
        </p:nvSpPr>
        <p:spPr bwMode="auto">
          <a:xfrm>
            <a:off x="920751" y="3314701"/>
            <a:ext cx="9906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Usability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6">
            <a:extLst>
              <a:ext uri="{FF2B5EF4-FFF2-40B4-BE49-F238E27FC236}">
                <a16:creationId xmlns:a16="http://schemas.microsoft.com/office/drawing/2014/main" id="{3CE366EE-FAC9-6C4B-FF02-6F1D1729F992}"/>
              </a:ext>
            </a:extLst>
          </p:cNvPr>
          <p:cNvSpPr>
            <a:spLocks noChangeArrowheads="1"/>
          </p:cNvSpPr>
          <p:nvPr/>
        </p:nvSpPr>
        <p:spPr bwMode="auto">
          <a:xfrm>
            <a:off x="7932738" y="4025901"/>
            <a:ext cx="14811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effectLst/>
                <a:latin typeface="Aptos" panose="020B0004020202020204" pitchFamily="34" charset="0"/>
              </a:rPr>
              <a:t>15.76%, (102)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47">
            <a:extLst>
              <a:ext uri="{FF2B5EF4-FFF2-40B4-BE49-F238E27FC236}">
                <a16:creationId xmlns:a16="http://schemas.microsoft.com/office/drawing/2014/main" id="{E3AF1C5D-3DD4-0D87-CB87-9488B2C63B26}"/>
              </a:ext>
            </a:extLst>
          </p:cNvPr>
          <p:cNvSpPr>
            <a:spLocks noChangeArrowheads="1"/>
          </p:cNvSpPr>
          <p:nvPr/>
        </p:nvSpPr>
        <p:spPr bwMode="auto">
          <a:xfrm>
            <a:off x="4425951" y="4022726"/>
            <a:ext cx="25511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effectLst/>
                <a:latin typeface="Aptos" panose="020B0004020202020204" pitchFamily="34" charset="0"/>
              </a:rPr>
              <a:t>“It helps me stay sober.”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Rectangle 48">
            <a:extLst>
              <a:ext uri="{FF2B5EF4-FFF2-40B4-BE49-F238E27FC236}">
                <a16:creationId xmlns:a16="http://schemas.microsoft.com/office/drawing/2014/main" id="{9DB76CB6-10D3-5911-E5FC-8521A793B191}"/>
              </a:ext>
            </a:extLst>
          </p:cNvPr>
          <p:cNvSpPr>
            <a:spLocks noChangeArrowheads="1"/>
          </p:cNvSpPr>
          <p:nvPr/>
        </p:nvSpPr>
        <p:spPr bwMode="auto">
          <a:xfrm>
            <a:off x="920751" y="4022726"/>
            <a:ext cx="9398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Benefits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9">
            <a:extLst>
              <a:ext uri="{FF2B5EF4-FFF2-40B4-BE49-F238E27FC236}">
                <a16:creationId xmlns:a16="http://schemas.microsoft.com/office/drawing/2014/main" id="{4D3B9027-3714-C94C-2602-FAA3CE26B46F}"/>
              </a:ext>
            </a:extLst>
          </p:cNvPr>
          <p:cNvSpPr>
            <a:spLocks noChangeArrowheads="1"/>
          </p:cNvSpPr>
          <p:nvPr/>
        </p:nvSpPr>
        <p:spPr bwMode="auto">
          <a:xfrm>
            <a:off x="7932738" y="4433888"/>
            <a:ext cx="14811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15.45%, (100)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0">
            <a:extLst>
              <a:ext uri="{FF2B5EF4-FFF2-40B4-BE49-F238E27FC236}">
                <a16:creationId xmlns:a16="http://schemas.microsoft.com/office/drawing/2014/main" id="{26BA6430-6242-E705-B8CC-CE5C011B0266}"/>
              </a:ext>
            </a:extLst>
          </p:cNvPr>
          <p:cNvSpPr>
            <a:spLocks noChangeArrowheads="1"/>
          </p:cNvSpPr>
          <p:nvPr/>
        </p:nvSpPr>
        <p:spPr bwMode="auto">
          <a:xfrm>
            <a:off x="4425951" y="4430713"/>
            <a:ext cx="34496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“It’s a bit of an invasion of privacy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1">
            <a:extLst>
              <a:ext uri="{FF2B5EF4-FFF2-40B4-BE49-F238E27FC236}">
                <a16:creationId xmlns:a16="http://schemas.microsoft.com/office/drawing/2014/main" id="{3316991B-804A-7895-AD3E-CA61D479FEDB}"/>
              </a:ext>
            </a:extLst>
          </p:cNvPr>
          <p:cNvSpPr>
            <a:spLocks noChangeArrowheads="1"/>
          </p:cNvSpPr>
          <p:nvPr/>
        </p:nvSpPr>
        <p:spPr bwMode="auto">
          <a:xfrm>
            <a:off x="4425951" y="4705351"/>
            <a:ext cx="33734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effectLst/>
                <a:latin typeface="Aptos" panose="020B0004020202020204" pitchFamily="34" charset="0"/>
              </a:rPr>
              <a:t>but I understand why it’s needed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2">
            <a:extLst>
              <a:ext uri="{FF2B5EF4-FFF2-40B4-BE49-F238E27FC236}">
                <a16:creationId xmlns:a16="http://schemas.microsoft.com/office/drawing/2014/main" id="{455D757E-39F6-6D66-B6FD-660BE5FBDE92}"/>
              </a:ext>
            </a:extLst>
          </p:cNvPr>
          <p:cNvSpPr>
            <a:spLocks noChangeArrowheads="1"/>
          </p:cNvSpPr>
          <p:nvPr/>
        </p:nvSpPr>
        <p:spPr bwMode="auto">
          <a:xfrm>
            <a:off x="4425951" y="4981576"/>
            <a:ext cx="15255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effectLst/>
                <a:latin typeface="Aptos" panose="020B0004020202020204" pitchFamily="34" charset="0"/>
              </a:rPr>
              <a:t>for the study.”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Rectangle 53">
            <a:extLst>
              <a:ext uri="{FF2B5EF4-FFF2-40B4-BE49-F238E27FC236}">
                <a16:creationId xmlns:a16="http://schemas.microsoft.com/office/drawing/2014/main" id="{C85BF9D0-4FD7-FFDD-77D4-10A5B1756C07}"/>
              </a:ext>
            </a:extLst>
          </p:cNvPr>
          <p:cNvSpPr>
            <a:spLocks noChangeArrowheads="1"/>
          </p:cNvSpPr>
          <p:nvPr/>
        </p:nvSpPr>
        <p:spPr bwMode="auto">
          <a:xfrm>
            <a:off x="920751" y="4430713"/>
            <a:ext cx="14160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Trust/Privacy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4">
            <a:extLst>
              <a:ext uri="{FF2B5EF4-FFF2-40B4-BE49-F238E27FC236}">
                <a16:creationId xmlns:a16="http://schemas.microsoft.com/office/drawing/2014/main" id="{D3D9455D-2F62-CE39-E64D-87E6EF58E9F3}"/>
              </a:ext>
            </a:extLst>
          </p:cNvPr>
          <p:cNvSpPr>
            <a:spLocks noChangeArrowheads="1"/>
          </p:cNvSpPr>
          <p:nvPr/>
        </p:nvSpPr>
        <p:spPr bwMode="auto">
          <a:xfrm>
            <a:off x="7932738" y="5445126"/>
            <a:ext cx="13589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13.14%, (85)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5">
            <a:extLst>
              <a:ext uri="{FF2B5EF4-FFF2-40B4-BE49-F238E27FC236}">
                <a16:creationId xmlns:a16="http://schemas.microsoft.com/office/drawing/2014/main" id="{F8C07D58-D64C-0F8E-C982-197FEA954E8D}"/>
              </a:ext>
            </a:extLst>
          </p:cNvPr>
          <p:cNvSpPr>
            <a:spLocks noChangeArrowheads="1"/>
          </p:cNvSpPr>
          <p:nvPr/>
        </p:nvSpPr>
        <p:spPr bwMode="auto">
          <a:xfrm>
            <a:off x="4425951" y="5441951"/>
            <a:ext cx="34845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“I have worked this daily update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6">
            <a:extLst>
              <a:ext uri="{FF2B5EF4-FFF2-40B4-BE49-F238E27FC236}">
                <a16:creationId xmlns:a16="http://schemas.microsoft.com/office/drawing/2014/main" id="{E27ABDD0-7D60-2F71-C167-294BA49F0350}"/>
              </a:ext>
            </a:extLst>
          </p:cNvPr>
          <p:cNvSpPr>
            <a:spLocks noChangeArrowheads="1"/>
          </p:cNvSpPr>
          <p:nvPr/>
        </p:nvSpPr>
        <p:spPr bwMode="auto">
          <a:xfrm>
            <a:off x="4425951" y="5716588"/>
            <a:ext cx="17700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into my routine.”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7">
            <a:extLst>
              <a:ext uri="{FF2B5EF4-FFF2-40B4-BE49-F238E27FC236}">
                <a16:creationId xmlns:a16="http://schemas.microsoft.com/office/drawing/2014/main" id="{0CF180B9-27EF-28FC-2C53-5E4E0C182DB9}"/>
              </a:ext>
            </a:extLst>
          </p:cNvPr>
          <p:cNvSpPr>
            <a:spLocks noChangeArrowheads="1"/>
          </p:cNvSpPr>
          <p:nvPr/>
        </p:nvSpPr>
        <p:spPr bwMode="auto">
          <a:xfrm>
            <a:off x="920751" y="5441951"/>
            <a:ext cx="15494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84672"/>
                </a:solidFill>
                <a:effectLst/>
                <a:latin typeface="Aptos" panose="020B0004020202020204" pitchFamily="34" charset="0"/>
              </a:rPr>
              <a:t>Sustainability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388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18E8-2089-2DBA-D477-F871B73A9975}"/>
              </a:ext>
            </a:extLst>
          </p:cNvPr>
          <p:cNvSpPr>
            <a:spLocks noGrp="1"/>
          </p:cNvSpPr>
          <p:nvPr>
            <p:ph type="title"/>
          </p:nvPr>
        </p:nvSpPr>
        <p:spPr>
          <a:xfrm>
            <a:off x="268355" y="-49901"/>
            <a:ext cx="10515600" cy="1325563"/>
          </a:xfrm>
        </p:spPr>
        <p:txBody>
          <a:bodyPr>
            <a:normAutofit/>
          </a:bodyPr>
          <a:lstStyle/>
          <a:p>
            <a:r>
              <a:rPr lang="en-US" sz="4000" dirty="0">
                <a:effectLst>
                  <a:outerShdw blurRad="38100" dist="38100" dir="2700000" algn="tl">
                    <a:srgbClr val="000000">
                      <a:alpha val="43137"/>
                    </a:srgbClr>
                  </a:outerShdw>
                </a:effectLst>
              </a:rPr>
              <a:t>Proportion of Comments by Data Type - </a:t>
            </a:r>
            <a:r>
              <a:rPr lang="en-US" sz="4000" dirty="0">
                <a:solidFill>
                  <a:srgbClr val="FFFF00"/>
                </a:solidFill>
                <a:effectLst>
                  <a:outerShdw blurRad="38100" dist="38100" dir="2700000" algn="tl">
                    <a:srgbClr val="000000">
                      <a:alpha val="43137"/>
                    </a:srgbClr>
                  </a:outerShdw>
                </a:effectLst>
              </a:rPr>
              <a:t>Themes</a:t>
            </a:r>
          </a:p>
        </p:txBody>
      </p:sp>
      <p:pic>
        <p:nvPicPr>
          <p:cNvPr id="8" name="Picture 7">
            <a:extLst>
              <a:ext uri="{FF2B5EF4-FFF2-40B4-BE49-F238E27FC236}">
                <a16:creationId xmlns:a16="http://schemas.microsoft.com/office/drawing/2014/main" id="{6BB483FD-D78B-9691-5554-83AD0E174CDF}"/>
              </a:ext>
            </a:extLst>
          </p:cNvPr>
          <p:cNvPicPr>
            <a:picLocks noChangeAspect="1"/>
          </p:cNvPicPr>
          <p:nvPr/>
        </p:nvPicPr>
        <p:blipFill>
          <a:blip r:embed="rId3"/>
          <a:stretch>
            <a:fillRect/>
          </a:stretch>
        </p:blipFill>
        <p:spPr>
          <a:xfrm>
            <a:off x="0" y="944808"/>
            <a:ext cx="4106029" cy="3173444"/>
          </a:xfrm>
          <a:prstGeom prst="rect">
            <a:avLst/>
          </a:prstGeom>
        </p:spPr>
      </p:pic>
      <p:pic>
        <p:nvPicPr>
          <p:cNvPr id="10" name="Picture 9">
            <a:extLst>
              <a:ext uri="{FF2B5EF4-FFF2-40B4-BE49-F238E27FC236}">
                <a16:creationId xmlns:a16="http://schemas.microsoft.com/office/drawing/2014/main" id="{434CC710-DB99-ABDB-4DA9-0DFAB857BCC4}"/>
              </a:ext>
            </a:extLst>
          </p:cNvPr>
          <p:cNvPicPr>
            <a:picLocks noChangeAspect="1"/>
          </p:cNvPicPr>
          <p:nvPr/>
        </p:nvPicPr>
        <p:blipFill>
          <a:blip r:embed="rId4"/>
          <a:stretch>
            <a:fillRect/>
          </a:stretch>
        </p:blipFill>
        <p:spPr>
          <a:xfrm>
            <a:off x="4006817" y="944804"/>
            <a:ext cx="4052802" cy="3173448"/>
          </a:xfrm>
          <a:prstGeom prst="rect">
            <a:avLst/>
          </a:prstGeom>
        </p:spPr>
      </p:pic>
      <p:pic>
        <p:nvPicPr>
          <p:cNvPr id="14" name="Picture 13">
            <a:extLst>
              <a:ext uri="{FF2B5EF4-FFF2-40B4-BE49-F238E27FC236}">
                <a16:creationId xmlns:a16="http://schemas.microsoft.com/office/drawing/2014/main" id="{39DDAF66-11F0-50DB-7DD7-0AC7CBF3C616}"/>
              </a:ext>
            </a:extLst>
          </p:cNvPr>
          <p:cNvPicPr>
            <a:picLocks noChangeAspect="1"/>
          </p:cNvPicPr>
          <p:nvPr/>
        </p:nvPicPr>
        <p:blipFill>
          <a:blip r:embed="rId5"/>
          <a:stretch>
            <a:fillRect/>
          </a:stretch>
        </p:blipFill>
        <p:spPr>
          <a:xfrm>
            <a:off x="8004649" y="944807"/>
            <a:ext cx="4184613" cy="3173446"/>
          </a:xfrm>
          <a:prstGeom prst="rect">
            <a:avLst/>
          </a:prstGeom>
        </p:spPr>
      </p:pic>
      <p:pic>
        <p:nvPicPr>
          <p:cNvPr id="15" name="Picture 14">
            <a:extLst>
              <a:ext uri="{FF2B5EF4-FFF2-40B4-BE49-F238E27FC236}">
                <a16:creationId xmlns:a16="http://schemas.microsoft.com/office/drawing/2014/main" id="{0414816F-BC8C-6FDE-FCDA-F17784557BCF}"/>
              </a:ext>
            </a:extLst>
          </p:cNvPr>
          <p:cNvPicPr>
            <a:picLocks noChangeAspect="1"/>
          </p:cNvPicPr>
          <p:nvPr/>
        </p:nvPicPr>
        <p:blipFill>
          <a:blip r:embed="rId6"/>
          <a:stretch>
            <a:fillRect/>
          </a:stretch>
        </p:blipFill>
        <p:spPr>
          <a:xfrm>
            <a:off x="2356133" y="4028660"/>
            <a:ext cx="4146481" cy="2842591"/>
          </a:xfrm>
          <a:prstGeom prst="rect">
            <a:avLst/>
          </a:prstGeom>
        </p:spPr>
      </p:pic>
      <p:pic>
        <p:nvPicPr>
          <p:cNvPr id="17" name="Picture 16">
            <a:extLst>
              <a:ext uri="{FF2B5EF4-FFF2-40B4-BE49-F238E27FC236}">
                <a16:creationId xmlns:a16="http://schemas.microsoft.com/office/drawing/2014/main" id="{A8976FF6-6D14-EE35-5019-F2F40C24D06C}"/>
              </a:ext>
            </a:extLst>
          </p:cNvPr>
          <p:cNvPicPr>
            <a:picLocks noChangeAspect="1"/>
          </p:cNvPicPr>
          <p:nvPr/>
        </p:nvPicPr>
        <p:blipFill>
          <a:blip r:embed="rId7"/>
          <a:stretch>
            <a:fillRect/>
          </a:stretch>
        </p:blipFill>
        <p:spPr>
          <a:xfrm>
            <a:off x="6502614" y="4028660"/>
            <a:ext cx="4281341" cy="2842591"/>
          </a:xfrm>
          <a:prstGeom prst="rect">
            <a:avLst/>
          </a:prstGeom>
        </p:spPr>
      </p:pic>
    </p:spTree>
    <p:extLst>
      <p:ext uri="{BB962C8B-B14F-4D97-AF65-F5344CB8AC3E}">
        <p14:creationId xmlns:p14="http://schemas.microsoft.com/office/powerpoint/2010/main" val="67141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3F2C39-F158-CED9-FE2E-449934FB6625}"/>
              </a:ext>
            </a:extLst>
          </p:cNvPr>
          <p:cNvPicPr>
            <a:picLocks noChangeAspect="1"/>
          </p:cNvPicPr>
          <p:nvPr/>
        </p:nvPicPr>
        <p:blipFill>
          <a:blip r:embed="rId3"/>
          <a:stretch>
            <a:fillRect/>
          </a:stretch>
        </p:blipFill>
        <p:spPr>
          <a:xfrm>
            <a:off x="1837174" y="136940"/>
            <a:ext cx="8517652" cy="6584119"/>
          </a:xfrm>
          <a:prstGeom prst="rect">
            <a:avLst/>
          </a:prstGeom>
        </p:spPr>
      </p:pic>
      <p:pic>
        <p:nvPicPr>
          <p:cNvPr id="3" name="Picture 2">
            <a:extLst>
              <a:ext uri="{FF2B5EF4-FFF2-40B4-BE49-F238E27FC236}">
                <a16:creationId xmlns:a16="http://schemas.microsoft.com/office/drawing/2014/main" id="{641C339C-037B-7941-EAAE-C1080856D41C}"/>
              </a:ext>
            </a:extLst>
          </p:cNvPr>
          <p:cNvPicPr>
            <a:picLocks noChangeAspect="1"/>
          </p:cNvPicPr>
          <p:nvPr/>
        </p:nvPicPr>
        <p:blipFill>
          <a:blip r:embed="rId4"/>
          <a:stretch>
            <a:fillRect/>
          </a:stretch>
        </p:blipFill>
        <p:spPr>
          <a:xfrm>
            <a:off x="2630525" y="136940"/>
            <a:ext cx="7724301" cy="5145470"/>
          </a:xfrm>
          <a:prstGeom prst="rect">
            <a:avLst/>
          </a:prstGeom>
        </p:spPr>
      </p:pic>
    </p:spTree>
    <p:extLst>
      <p:ext uri="{BB962C8B-B14F-4D97-AF65-F5344CB8AC3E}">
        <p14:creationId xmlns:p14="http://schemas.microsoft.com/office/powerpoint/2010/main" val="232048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3F2C39-F158-CED9-FE2E-449934FB6625}"/>
              </a:ext>
            </a:extLst>
          </p:cNvPr>
          <p:cNvPicPr>
            <a:picLocks noChangeAspect="1"/>
          </p:cNvPicPr>
          <p:nvPr/>
        </p:nvPicPr>
        <p:blipFill>
          <a:blip r:embed="rId3"/>
          <a:stretch>
            <a:fillRect/>
          </a:stretch>
        </p:blipFill>
        <p:spPr>
          <a:xfrm>
            <a:off x="1837174" y="136940"/>
            <a:ext cx="8517652" cy="6584119"/>
          </a:xfrm>
          <a:prstGeom prst="rect">
            <a:avLst/>
          </a:prstGeom>
        </p:spPr>
      </p:pic>
    </p:spTree>
    <p:extLst>
      <p:ext uri="{BB962C8B-B14F-4D97-AF65-F5344CB8AC3E}">
        <p14:creationId xmlns:p14="http://schemas.microsoft.com/office/powerpoint/2010/main" val="3849719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D07ECB-2341-4CA4-A119-8384A36E9A48}"/>
              </a:ext>
            </a:extLst>
          </p:cNvPr>
          <p:cNvPicPr>
            <a:picLocks noChangeAspect="1"/>
          </p:cNvPicPr>
          <p:nvPr/>
        </p:nvPicPr>
        <p:blipFill>
          <a:blip r:embed="rId3"/>
          <a:stretch>
            <a:fillRect/>
          </a:stretch>
        </p:blipFill>
        <p:spPr>
          <a:xfrm>
            <a:off x="1901549" y="142821"/>
            <a:ext cx="8388901" cy="6572358"/>
          </a:xfrm>
          <a:prstGeom prst="rect">
            <a:avLst/>
          </a:prstGeom>
        </p:spPr>
      </p:pic>
    </p:spTree>
    <p:extLst>
      <p:ext uri="{BB962C8B-B14F-4D97-AF65-F5344CB8AC3E}">
        <p14:creationId xmlns:p14="http://schemas.microsoft.com/office/powerpoint/2010/main" val="1937665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3D120-4519-CEED-031B-F0E30124E4D3}"/>
              </a:ext>
            </a:extLst>
          </p:cNvPr>
          <p:cNvPicPr>
            <a:picLocks noChangeAspect="1"/>
          </p:cNvPicPr>
          <p:nvPr/>
        </p:nvPicPr>
        <p:blipFill>
          <a:blip r:embed="rId3"/>
          <a:stretch>
            <a:fillRect/>
          </a:stretch>
        </p:blipFill>
        <p:spPr>
          <a:xfrm>
            <a:off x="1805849" y="175480"/>
            <a:ext cx="8580301" cy="6507040"/>
          </a:xfrm>
          <a:prstGeom prst="rect">
            <a:avLst/>
          </a:prstGeom>
        </p:spPr>
      </p:pic>
    </p:spTree>
    <p:extLst>
      <p:ext uri="{BB962C8B-B14F-4D97-AF65-F5344CB8AC3E}">
        <p14:creationId xmlns:p14="http://schemas.microsoft.com/office/powerpoint/2010/main" val="1728228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FE35A5-3B30-2348-B7E9-5069D795E0F4}"/>
              </a:ext>
            </a:extLst>
          </p:cNvPr>
          <p:cNvPicPr>
            <a:picLocks noChangeAspect="1"/>
          </p:cNvPicPr>
          <p:nvPr/>
        </p:nvPicPr>
        <p:blipFill>
          <a:blip r:embed="rId3"/>
          <a:stretch>
            <a:fillRect/>
          </a:stretch>
        </p:blipFill>
        <p:spPr>
          <a:xfrm>
            <a:off x="1348079" y="175278"/>
            <a:ext cx="9495841" cy="6507444"/>
          </a:xfrm>
          <a:prstGeom prst="rect">
            <a:avLst/>
          </a:prstGeom>
        </p:spPr>
      </p:pic>
    </p:spTree>
    <p:extLst>
      <p:ext uri="{BB962C8B-B14F-4D97-AF65-F5344CB8AC3E}">
        <p14:creationId xmlns:p14="http://schemas.microsoft.com/office/powerpoint/2010/main" val="87907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91BD5-3B04-B30C-0577-2559D1EBD99D}"/>
              </a:ext>
            </a:extLst>
          </p:cNvPr>
          <p:cNvPicPr>
            <a:picLocks noChangeAspect="1"/>
          </p:cNvPicPr>
          <p:nvPr/>
        </p:nvPicPr>
        <p:blipFill>
          <a:blip r:embed="rId3"/>
          <a:stretch>
            <a:fillRect/>
          </a:stretch>
        </p:blipFill>
        <p:spPr>
          <a:xfrm>
            <a:off x="1185279" y="169177"/>
            <a:ext cx="9821441" cy="6519646"/>
          </a:xfrm>
          <a:prstGeom prst="rect">
            <a:avLst/>
          </a:prstGeom>
        </p:spPr>
      </p:pic>
    </p:spTree>
    <p:extLst>
      <p:ext uri="{BB962C8B-B14F-4D97-AF65-F5344CB8AC3E}">
        <p14:creationId xmlns:p14="http://schemas.microsoft.com/office/powerpoint/2010/main" val="874443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0737-0C5E-7DCD-F064-3F8D598719AC}"/>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Thematic Analysis - </a:t>
            </a:r>
            <a:r>
              <a:rPr lang="en-US" dirty="0">
                <a:solidFill>
                  <a:srgbClr val="FFFF00"/>
                </a:solidFill>
                <a:effectLst>
                  <a:outerShdw blurRad="38100" dist="38100" dir="2700000" algn="tl">
                    <a:srgbClr val="000000">
                      <a:alpha val="43137"/>
                    </a:srgbClr>
                  </a:outerShdw>
                </a:effectLst>
              </a:rPr>
              <a:t>Affect</a:t>
            </a:r>
          </a:p>
        </p:txBody>
      </p:sp>
      <p:sp>
        <p:nvSpPr>
          <p:cNvPr id="8" name="AutoShape 3">
            <a:extLst>
              <a:ext uri="{FF2B5EF4-FFF2-40B4-BE49-F238E27FC236}">
                <a16:creationId xmlns:a16="http://schemas.microsoft.com/office/drawing/2014/main" id="{3D9F5EC0-7EC1-D012-9E64-58DA8FAB163F}"/>
              </a:ext>
            </a:extLst>
          </p:cNvPr>
          <p:cNvSpPr>
            <a:spLocks noChangeAspect="1" noChangeArrowheads="1" noTextEdit="1"/>
          </p:cNvSpPr>
          <p:nvPr/>
        </p:nvSpPr>
        <p:spPr bwMode="auto">
          <a:xfrm>
            <a:off x="1230313" y="1824038"/>
            <a:ext cx="97313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AAEE67B4-80F9-F0B7-2DAE-A4C1B31388FF}"/>
              </a:ext>
            </a:extLst>
          </p:cNvPr>
          <p:cNvSpPr>
            <a:spLocks noChangeArrowheads="1"/>
          </p:cNvSpPr>
          <p:nvPr/>
        </p:nvSpPr>
        <p:spPr bwMode="auto">
          <a:xfrm>
            <a:off x="1238251" y="1849438"/>
            <a:ext cx="3232150" cy="444500"/>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7820E4B-9C8A-F557-200E-6DC914508D73}"/>
              </a:ext>
            </a:extLst>
          </p:cNvPr>
          <p:cNvSpPr>
            <a:spLocks noChangeArrowheads="1"/>
          </p:cNvSpPr>
          <p:nvPr/>
        </p:nvSpPr>
        <p:spPr bwMode="auto">
          <a:xfrm>
            <a:off x="4470401" y="1849438"/>
            <a:ext cx="3232150" cy="444500"/>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2A3616ED-D7DC-FAB0-E0E8-26ACB5D00567}"/>
              </a:ext>
            </a:extLst>
          </p:cNvPr>
          <p:cNvSpPr>
            <a:spLocks noChangeArrowheads="1"/>
          </p:cNvSpPr>
          <p:nvPr/>
        </p:nvSpPr>
        <p:spPr bwMode="auto">
          <a:xfrm>
            <a:off x="7702551" y="1849438"/>
            <a:ext cx="3233738" cy="444500"/>
          </a:xfrm>
          <a:prstGeom prst="rect">
            <a:avLst/>
          </a:prstGeom>
          <a:solidFill>
            <a:srgbClr val="1560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36D0FC86-5B16-2D82-0C24-6EA9DE438135}"/>
              </a:ext>
            </a:extLst>
          </p:cNvPr>
          <p:cNvSpPr>
            <a:spLocks noChangeArrowheads="1"/>
          </p:cNvSpPr>
          <p:nvPr/>
        </p:nvSpPr>
        <p:spPr bwMode="auto">
          <a:xfrm>
            <a:off x="1238251" y="2293938"/>
            <a:ext cx="3232150" cy="176688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Rectangle 9">
            <a:extLst>
              <a:ext uri="{FF2B5EF4-FFF2-40B4-BE49-F238E27FC236}">
                <a16:creationId xmlns:a16="http://schemas.microsoft.com/office/drawing/2014/main" id="{BB6A747B-75F7-40EF-2802-8CF9AA161198}"/>
              </a:ext>
            </a:extLst>
          </p:cNvPr>
          <p:cNvSpPr>
            <a:spLocks noChangeArrowheads="1"/>
          </p:cNvSpPr>
          <p:nvPr/>
        </p:nvSpPr>
        <p:spPr bwMode="auto">
          <a:xfrm>
            <a:off x="4470401" y="2293938"/>
            <a:ext cx="3232150" cy="176688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a:extLst>
              <a:ext uri="{FF2B5EF4-FFF2-40B4-BE49-F238E27FC236}">
                <a16:creationId xmlns:a16="http://schemas.microsoft.com/office/drawing/2014/main" id="{3F2E97E3-18CF-B812-720B-CCFC129BF839}"/>
              </a:ext>
            </a:extLst>
          </p:cNvPr>
          <p:cNvSpPr>
            <a:spLocks noChangeArrowheads="1"/>
          </p:cNvSpPr>
          <p:nvPr/>
        </p:nvSpPr>
        <p:spPr bwMode="auto">
          <a:xfrm>
            <a:off x="7702551" y="2293938"/>
            <a:ext cx="3233738" cy="1766888"/>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a:extLst>
              <a:ext uri="{FF2B5EF4-FFF2-40B4-BE49-F238E27FC236}">
                <a16:creationId xmlns:a16="http://schemas.microsoft.com/office/drawing/2014/main" id="{C34F28A9-328C-E150-680E-BC2136A31BB0}"/>
              </a:ext>
            </a:extLst>
          </p:cNvPr>
          <p:cNvSpPr>
            <a:spLocks noChangeArrowheads="1"/>
          </p:cNvSpPr>
          <p:nvPr/>
        </p:nvSpPr>
        <p:spPr bwMode="auto">
          <a:xfrm>
            <a:off x="1238251" y="4060826"/>
            <a:ext cx="3232150" cy="1065213"/>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a:extLst>
              <a:ext uri="{FF2B5EF4-FFF2-40B4-BE49-F238E27FC236}">
                <a16:creationId xmlns:a16="http://schemas.microsoft.com/office/drawing/2014/main" id="{F4ACF9B4-EBBF-F225-3D46-D630793CF97C}"/>
              </a:ext>
            </a:extLst>
          </p:cNvPr>
          <p:cNvSpPr>
            <a:spLocks noChangeArrowheads="1"/>
          </p:cNvSpPr>
          <p:nvPr/>
        </p:nvSpPr>
        <p:spPr bwMode="auto">
          <a:xfrm>
            <a:off x="4470401" y="4060826"/>
            <a:ext cx="3232150" cy="1065213"/>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C91D3038-FBD7-B282-A42E-7579413330A7}"/>
              </a:ext>
            </a:extLst>
          </p:cNvPr>
          <p:cNvSpPr>
            <a:spLocks noChangeArrowheads="1"/>
          </p:cNvSpPr>
          <p:nvPr/>
        </p:nvSpPr>
        <p:spPr bwMode="auto">
          <a:xfrm>
            <a:off x="7702551" y="4060826"/>
            <a:ext cx="3233738" cy="1065213"/>
          </a:xfrm>
          <a:prstGeom prst="rect">
            <a:avLst/>
          </a:prstGeom>
          <a:solidFill>
            <a:srgbClr val="E7E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a:extLst>
              <a:ext uri="{FF2B5EF4-FFF2-40B4-BE49-F238E27FC236}">
                <a16:creationId xmlns:a16="http://schemas.microsoft.com/office/drawing/2014/main" id="{B2471667-8795-67D2-AD12-55A27B4B9B9A}"/>
              </a:ext>
            </a:extLst>
          </p:cNvPr>
          <p:cNvSpPr>
            <a:spLocks noChangeArrowheads="1"/>
          </p:cNvSpPr>
          <p:nvPr/>
        </p:nvSpPr>
        <p:spPr bwMode="auto">
          <a:xfrm>
            <a:off x="1238251" y="5126038"/>
            <a:ext cx="3232150" cy="819150"/>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a:extLst>
              <a:ext uri="{FF2B5EF4-FFF2-40B4-BE49-F238E27FC236}">
                <a16:creationId xmlns:a16="http://schemas.microsoft.com/office/drawing/2014/main" id="{07081AFC-D31E-1DE8-317D-6C5F7C29432D}"/>
              </a:ext>
            </a:extLst>
          </p:cNvPr>
          <p:cNvSpPr>
            <a:spLocks noChangeArrowheads="1"/>
          </p:cNvSpPr>
          <p:nvPr/>
        </p:nvSpPr>
        <p:spPr bwMode="auto">
          <a:xfrm>
            <a:off x="4470401" y="5126038"/>
            <a:ext cx="3232150" cy="819150"/>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E369900D-1FDE-37B2-1E82-6842EA31FE02}"/>
              </a:ext>
            </a:extLst>
          </p:cNvPr>
          <p:cNvSpPr>
            <a:spLocks noChangeArrowheads="1"/>
          </p:cNvSpPr>
          <p:nvPr/>
        </p:nvSpPr>
        <p:spPr bwMode="auto">
          <a:xfrm>
            <a:off x="7702551" y="5126038"/>
            <a:ext cx="3233738" cy="819150"/>
          </a:xfrm>
          <a:prstGeom prst="rect">
            <a:avLst/>
          </a:prstGeom>
          <a:solidFill>
            <a:srgbClr val="CCD2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3D497FFD-7520-688B-9CD8-AC28E4681E1A}"/>
              </a:ext>
            </a:extLst>
          </p:cNvPr>
          <p:cNvSpPr>
            <a:spLocks noChangeShapeType="1"/>
          </p:cNvSpPr>
          <p:nvPr/>
        </p:nvSpPr>
        <p:spPr bwMode="auto">
          <a:xfrm>
            <a:off x="4470401" y="1843088"/>
            <a:ext cx="0" cy="41084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8413076A-A068-7CB9-C4FB-12327F7144E3}"/>
              </a:ext>
            </a:extLst>
          </p:cNvPr>
          <p:cNvSpPr>
            <a:spLocks noChangeShapeType="1"/>
          </p:cNvSpPr>
          <p:nvPr/>
        </p:nvSpPr>
        <p:spPr bwMode="auto">
          <a:xfrm>
            <a:off x="7702551" y="1843088"/>
            <a:ext cx="0" cy="41084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D4225F2B-FF0A-6672-5C03-A7BFE9B607D2}"/>
              </a:ext>
            </a:extLst>
          </p:cNvPr>
          <p:cNvSpPr>
            <a:spLocks noChangeShapeType="1"/>
          </p:cNvSpPr>
          <p:nvPr/>
        </p:nvSpPr>
        <p:spPr bwMode="auto">
          <a:xfrm>
            <a:off x="1231901" y="2293938"/>
            <a:ext cx="9709150"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FF18FEA0-EC35-7052-9D1A-16028B2E8CED}"/>
              </a:ext>
            </a:extLst>
          </p:cNvPr>
          <p:cNvSpPr>
            <a:spLocks noChangeShapeType="1"/>
          </p:cNvSpPr>
          <p:nvPr/>
        </p:nvSpPr>
        <p:spPr bwMode="auto">
          <a:xfrm>
            <a:off x="1231901" y="4060826"/>
            <a:ext cx="97091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97EF12D-4568-AA7F-88F1-514E4570A285}"/>
              </a:ext>
            </a:extLst>
          </p:cNvPr>
          <p:cNvSpPr>
            <a:spLocks noChangeShapeType="1"/>
          </p:cNvSpPr>
          <p:nvPr/>
        </p:nvSpPr>
        <p:spPr bwMode="auto">
          <a:xfrm>
            <a:off x="1231901" y="5126038"/>
            <a:ext cx="97091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52F58824-5301-7AB4-0803-3E7EE7899D3F}"/>
              </a:ext>
            </a:extLst>
          </p:cNvPr>
          <p:cNvSpPr>
            <a:spLocks noChangeShapeType="1"/>
          </p:cNvSpPr>
          <p:nvPr/>
        </p:nvSpPr>
        <p:spPr bwMode="auto">
          <a:xfrm>
            <a:off x="1238251" y="1843088"/>
            <a:ext cx="0" cy="41084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301246C3-0565-86CF-9E9E-BC451BE711B9}"/>
              </a:ext>
            </a:extLst>
          </p:cNvPr>
          <p:cNvSpPr>
            <a:spLocks noChangeShapeType="1"/>
          </p:cNvSpPr>
          <p:nvPr/>
        </p:nvSpPr>
        <p:spPr bwMode="auto">
          <a:xfrm>
            <a:off x="10936288" y="1843088"/>
            <a:ext cx="0" cy="41084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a:extLst>
              <a:ext uri="{FF2B5EF4-FFF2-40B4-BE49-F238E27FC236}">
                <a16:creationId xmlns:a16="http://schemas.microsoft.com/office/drawing/2014/main" id="{87FFE3A1-83B7-E964-E79B-752CB35C8F84}"/>
              </a:ext>
            </a:extLst>
          </p:cNvPr>
          <p:cNvSpPr>
            <a:spLocks noChangeShapeType="1"/>
          </p:cNvSpPr>
          <p:nvPr/>
        </p:nvSpPr>
        <p:spPr bwMode="auto">
          <a:xfrm>
            <a:off x="1231901" y="1849438"/>
            <a:ext cx="97091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F9804AE2-AD90-B5F0-D144-1151A0587D01}"/>
              </a:ext>
            </a:extLst>
          </p:cNvPr>
          <p:cNvSpPr>
            <a:spLocks noChangeShapeType="1"/>
          </p:cNvSpPr>
          <p:nvPr/>
        </p:nvSpPr>
        <p:spPr bwMode="auto">
          <a:xfrm>
            <a:off x="1231901" y="5945188"/>
            <a:ext cx="97091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CC4AB118-7E4F-24BF-4B8D-EB5FE7F6925E}"/>
              </a:ext>
            </a:extLst>
          </p:cNvPr>
          <p:cNvSpPr>
            <a:spLocks noChangeArrowheads="1"/>
          </p:cNvSpPr>
          <p:nvPr/>
        </p:nvSpPr>
        <p:spPr bwMode="auto">
          <a:xfrm>
            <a:off x="7794626" y="1892301"/>
            <a:ext cx="21256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 of comments, (n)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7">
            <a:extLst>
              <a:ext uri="{FF2B5EF4-FFF2-40B4-BE49-F238E27FC236}">
                <a16:creationId xmlns:a16="http://schemas.microsoft.com/office/drawing/2014/main" id="{BC9F8B12-E4C9-4A5B-EA4E-13AAD46E3854}"/>
              </a:ext>
            </a:extLst>
          </p:cNvPr>
          <p:cNvSpPr>
            <a:spLocks noChangeArrowheads="1"/>
          </p:cNvSpPr>
          <p:nvPr/>
        </p:nvSpPr>
        <p:spPr bwMode="auto">
          <a:xfrm>
            <a:off x="4562476" y="1892301"/>
            <a:ext cx="11731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Comment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8">
            <a:extLst>
              <a:ext uri="{FF2B5EF4-FFF2-40B4-BE49-F238E27FC236}">
                <a16:creationId xmlns:a16="http://schemas.microsoft.com/office/drawing/2014/main" id="{5E7E3D69-310F-7E07-2132-90724035A839}"/>
              </a:ext>
            </a:extLst>
          </p:cNvPr>
          <p:cNvSpPr>
            <a:spLocks noChangeArrowheads="1"/>
          </p:cNvSpPr>
          <p:nvPr/>
        </p:nvSpPr>
        <p:spPr bwMode="auto">
          <a:xfrm>
            <a:off x="1330326" y="1892301"/>
            <a:ext cx="7604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ptos" panose="020B0004020202020204" pitchFamily="34" charset="0"/>
              </a:rPr>
              <a:t>Affect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9">
            <a:extLst>
              <a:ext uri="{FF2B5EF4-FFF2-40B4-BE49-F238E27FC236}">
                <a16:creationId xmlns:a16="http://schemas.microsoft.com/office/drawing/2014/main" id="{DF82AF45-8D24-AE45-90DE-ADFCBB7F4607}"/>
              </a:ext>
            </a:extLst>
          </p:cNvPr>
          <p:cNvSpPr>
            <a:spLocks noChangeArrowheads="1"/>
          </p:cNvSpPr>
          <p:nvPr/>
        </p:nvSpPr>
        <p:spPr bwMode="auto">
          <a:xfrm>
            <a:off x="7794626" y="2336801"/>
            <a:ext cx="136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36.63%, (237)</a:t>
            </a:r>
            <a:endParaRPr kumimoji="0" lang="en-US" altLang="en-US" sz="1800" b="0" i="0" u="none" strike="noStrike" cap="none" normalizeH="0" baseline="0" dirty="0">
              <a:ln>
                <a:noFill/>
              </a:ln>
              <a:solidFill>
                <a:schemeClr val="tx1"/>
              </a:solidFill>
            </a:endParaRPr>
          </a:p>
        </p:txBody>
      </p:sp>
      <p:sp>
        <p:nvSpPr>
          <p:cNvPr id="34" name="Rectangle 30">
            <a:extLst>
              <a:ext uri="{FF2B5EF4-FFF2-40B4-BE49-F238E27FC236}">
                <a16:creationId xmlns:a16="http://schemas.microsoft.com/office/drawing/2014/main" id="{13DF2E7C-A276-762A-01DC-0978F38B7A02}"/>
              </a:ext>
            </a:extLst>
          </p:cNvPr>
          <p:cNvSpPr>
            <a:spLocks noChangeArrowheads="1"/>
          </p:cNvSpPr>
          <p:nvPr/>
        </p:nvSpPr>
        <p:spPr bwMode="auto">
          <a:xfrm>
            <a:off x="4479926" y="2684463"/>
            <a:ext cx="31987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“The program and daily updates </a:t>
            </a:r>
            <a:endParaRPr kumimoji="0" lang="en-US" altLang="en-US" sz="1800" b="0" i="0" u="none" strike="noStrike" cap="none" normalizeH="0" baseline="0" dirty="0">
              <a:ln>
                <a:noFill/>
              </a:ln>
              <a:solidFill>
                <a:schemeClr val="tx1"/>
              </a:solidFill>
            </a:endParaRPr>
          </a:p>
        </p:txBody>
      </p:sp>
      <p:sp>
        <p:nvSpPr>
          <p:cNvPr id="35" name="Rectangle 31">
            <a:extLst>
              <a:ext uri="{FF2B5EF4-FFF2-40B4-BE49-F238E27FC236}">
                <a16:creationId xmlns:a16="http://schemas.microsoft.com/office/drawing/2014/main" id="{EDA0C274-C203-918C-25FA-B93E23638A81}"/>
              </a:ext>
            </a:extLst>
          </p:cNvPr>
          <p:cNvSpPr>
            <a:spLocks noChangeArrowheads="1"/>
          </p:cNvSpPr>
          <p:nvPr/>
        </p:nvSpPr>
        <p:spPr bwMode="auto">
          <a:xfrm>
            <a:off x="4479926" y="2960688"/>
            <a:ext cx="29256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have helped my recovery and </a:t>
            </a:r>
            <a:endParaRPr kumimoji="0" lang="en-US" altLang="en-US" sz="1800" b="0" i="0" u="none" strike="noStrike" cap="none" normalizeH="0" baseline="0" dirty="0">
              <a:ln>
                <a:noFill/>
              </a:ln>
              <a:solidFill>
                <a:schemeClr val="tx1"/>
              </a:solidFill>
            </a:endParaRPr>
          </a:p>
        </p:txBody>
      </p:sp>
      <p:sp>
        <p:nvSpPr>
          <p:cNvPr id="36" name="Rectangle 32">
            <a:extLst>
              <a:ext uri="{FF2B5EF4-FFF2-40B4-BE49-F238E27FC236}">
                <a16:creationId xmlns:a16="http://schemas.microsoft.com/office/drawing/2014/main" id="{14A6C519-E365-A6E0-932F-6491320E2192}"/>
              </a:ext>
            </a:extLst>
          </p:cNvPr>
          <p:cNvSpPr>
            <a:spLocks noChangeArrowheads="1"/>
          </p:cNvSpPr>
          <p:nvPr/>
        </p:nvSpPr>
        <p:spPr bwMode="auto">
          <a:xfrm>
            <a:off x="4479926" y="3235326"/>
            <a:ext cx="25951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helped me to evaluate my </a:t>
            </a:r>
            <a:endParaRPr kumimoji="0" lang="en-US" altLang="en-US" sz="1800" b="0" i="0" u="none" strike="noStrike" cap="none" normalizeH="0" baseline="0" dirty="0">
              <a:ln>
                <a:noFill/>
              </a:ln>
              <a:solidFill>
                <a:schemeClr val="tx1"/>
              </a:solidFill>
            </a:endParaRPr>
          </a:p>
        </p:txBody>
      </p:sp>
      <p:sp>
        <p:nvSpPr>
          <p:cNvPr id="37" name="Rectangle 33">
            <a:extLst>
              <a:ext uri="{FF2B5EF4-FFF2-40B4-BE49-F238E27FC236}">
                <a16:creationId xmlns:a16="http://schemas.microsoft.com/office/drawing/2014/main" id="{8E31187D-44B1-EC66-6ACF-F4C6C1B7B56F}"/>
              </a:ext>
            </a:extLst>
          </p:cNvPr>
          <p:cNvSpPr>
            <a:spLocks noChangeArrowheads="1"/>
          </p:cNvSpPr>
          <p:nvPr/>
        </p:nvSpPr>
        <p:spPr bwMode="auto">
          <a:xfrm>
            <a:off x="4479926" y="3509963"/>
            <a:ext cx="2293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emotions and actions.”</a:t>
            </a:r>
            <a:endParaRPr kumimoji="0" lang="en-US" altLang="en-US" sz="1800" b="0" i="0" u="none" strike="noStrike" cap="none" normalizeH="0" baseline="0" dirty="0">
              <a:ln>
                <a:noFill/>
              </a:ln>
              <a:solidFill>
                <a:schemeClr val="tx1"/>
              </a:solidFill>
            </a:endParaRPr>
          </a:p>
        </p:txBody>
      </p:sp>
      <p:sp>
        <p:nvSpPr>
          <p:cNvPr id="38" name="Rectangle 34">
            <a:extLst>
              <a:ext uri="{FF2B5EF4-FFF2-40B4-BE49-F238E27FC236}">
                <a16:creationId xmlns:a16="http://schemas.microsoft.com/office/drawing/2014/main" id="{A46B504F-0183-B025-721B-2C413BE34DAF}"/>
              </a:ext>
            </a:extLst>
          </p:cNvPr>
          <p:cNvSpPr>
            <a:spLocks noChangeArrowheads="1"/>
          </p:cNvSpPr>
          <p:nvPr/>
        </p:nvSpPr>
        <p:spPr bwMode="auto">
          <a:xfrm>
            <a:off x="1330326" y="2336801"/>
            <a:ext cx="7713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84672"/>
                </a:solidFill>
                <a:latin typeface="Aptos" panose="020B0004020202020204" pitchFamily="34" charset="0"/>
              </a:rPr>
              <a:t>Positive</a:t>
            </a:r>
            <a:endParaRPr kumimoji="0" lang="en-US" altLang="en-US" b="0" i="0" u="none" strike="noStrike" cap="none" normalizeH="0" baseline="0" dirty="0">
              <a:ln>
                <a:noFill/>
              </a:ln>
              <a:solidFill>
                <a:schemeClr val="tx1"/>
              </a:solidFill>
            </a:endParaRPr>
          </a:p>
        </p:txBody>
      </p:sp>
      <p:sp>
        <p:nvSpPr>
          <p:cNvPr id="39" name="Rectangle 35">
            <a:extLst>
              <a:ext uri="{FF2B5EF4-FFF2-40B4-BE49-F238E27FC236}">
                <a16:creationId xmlns:a16="http://schemas.microsoft.com/office/drawing/2014/main" id="{A834985E-8D56-C31B-F722-983DFD8D18C6}"/>
              </a:ext>
            </a:extLst>
          </p:cNvPr>
          <p:cNvSpPr>
            <a:spLocks noChangeArrowheads="1"/>
          </p:cNvSpPr>
          <p:nvPr/>
        </p:nvSpPr>
        <p:spPr bwMode="auto">
          <a:xfrm>
            <a:off x="7794626" y="4103688"/>
            <a:ext cx="1243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10.97%, (71)</a:t>
            </a:r>
            <a:endParaRPr kumimoji="0" lang="en-US" altLang="en-US" sz="1800" b="0" i="0" u="none" strike="noStrike" cap="none" normalizeH="0" baseline="0" dirty="0">
              <a:ln>
                <a:noFill/>
              </a:ln>
              <a:solidFill>
                <a:schemeClr val="tx1"/>
              </a:solidFill>
            </a:endParaRPr>
          </a:p>
        </p:txBody>
      </p:sp>
      <p:sp>
        <p:nvSpPr>
          <p:cNvPr id="40" name="Rectangle 36">
            <a:extLst>
              <a:ext uri="{FF2B5EF4-FFF2-40B4-BE49-F238E27FC236}">
                <a16:creationId xmlns:a16="http://schemas.microsoft.com/office/drawing/2014/main" id="{9335DF9D-681A-91F1-0AC1-72D12D043B3F}"/>
              </a:ext>
            </a:extLst>
          </p:cNvPr>
          <p:cNvSpPr>
            <a:spLocks noChangeArrowheads="1"/>
          </p:cNvSpPr>
          <p:nvPr/>
        </p:nvSpPr>
        <p:spPr bwMode="auto">
          <a:xfrm>
            <a:off x="4479926" y="4300538"/>
            <a:ext cx="3254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“I just disliked how it drained the </a:t>
            </a:r>
            <a:endParaRPr kumimoji="0" lang="en-US" altLang="en-US" sz="1800" b="0" i="0" u="none" strike="noStrike" cap="none" normalizeH="0" baseline="0" dirty="0">
              <a:ln>
                <a:noFill/>
              </a:ln>
              <a:solidFill>
                <a:schemeClr val="tx1"/>
              </a:solidFill>
            </a:endParaRPr>
          </a:p>
        </p:txBody>
      </p:sp>
      <p:sp>
        <p:nvSpPr>
          <p:cNvPr id="41" name="Rectangle 37">
            <a:extLst>
              <a:ext uri="{FF2B5EF4-FFF2-40B4-BE49-F238E27FC236}">
                <a16:creationId xmlns:a16="http://schemas.microsoft.com/office/drawing/2014/main" id="{C7C52273-DB38-B8E1-916B-5EEE6D03B1A3}"/>
              </a:ext>
            </a:extLst>
          </p:cNvPr>
          <p:cNvSpPr>
            <a:spLocks noChangeArrowheads="1"/>
          </p:cNvSpPr>
          <p:nvPr/>
        </p:nvSpPr>
        <p:spPr bwMode="auto">
          <a:xfrm>
            <a:off x="4479926" y="4572001"/>
            <a:ext cx="31990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battery on my phone so quickly.”</a:t>
            </a:r>
            <a:endParaRPr kumimoji="0" lang="en-US" altLang="en-US" sz="1800" b="0" i="0" u="none" strike="noStrike" cap="none" normalizeH="0" baseline="0" dirty="0">
              <a:ln>
                <a:noFill/>
              </a:ln>
              <a:solidFill>
                <a:schemeClr val="tx1"/>
              </a:solidFill>
            </a:endParaRPr>
          </a:p>
        </p:txBody>
      </p:sp>
      <p:sp>
        <p:nvSpPr>
          <p:cNvPr id="42" name="Rectangle 38">
            <a:extLst>
              <a:ext uri="{FF2B5EF4-FFF2-40B4-BE49-F238E27FC236}">
                <a16:creationId xmlns:a16="http://schemas.microsoft.com/office/drawing/2014/main" id="{BA7AC8E6-0762-1940-B811-4A2F5E8865CE}"/>
              </a:ext>
            </a:extLst>
          </p:cNvPr>
          <p:cNvSpPr>
            <a:spLocks noChangeArrowheads="1"/>
          </p:cNvSpPr>
          <p:nvPr/>
        </p:nvSpPr>
        <p:spPr bwMode="auto">
          <a:xfrm>
            <a:off x="1330326" y="4103688"/>
            <a:ext cx="8708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84672"/>
                </a:solidFill>
                <a:latin typeface="Aptos" panose="020B0004020202020204" pitchFamily="34" charset="0"/>
              </a:rPr>
              <a:t>Negative</a:t>
            </a:r>
            <a:endParaRPr kumimoji="0" lang="en-US" altLang="en-US" b="0" i="0" u="none" strike="noStrike" cap="none" normalizeH="0" baseline="0" dirty="0">
              <a:ln>
                <a:noFill/>
              </a:ln>
              <a:solidFill>
                <a:schemeClr val="tx1"/>
              </a:solidFill>
            </a:endParaRPr>
          </a:p>
        </p:txBody>
      </p:sp>
      <p:sp>
        <p:nvSpPr>
          <p:cNvPr id="43" name="Rectangle 39">
            <a:extLst>
              <a:ext uri="{FF2B5EF4-FFF2-40B4-BE49-F238E27FC236}">
                <a16:creationId xmlns:a16="http://schemas.microsoft.com/office/drawing/2014/main" id="{B8537D54-7F9F-73E6-4B27-877047F46173}"/>
              </a:ext>
            </a:extLst>
          </p:cNvPr>
          <p:cNvSpPr>
            <a:spLocks noChangeArrowheads="1"/>
          </p:cNvSpPr>
          <p:nvPr/>
        </p:nvSpPr>
        <p:spPr bwMode="auto">
          <a:xfrm>
            <a:off x="7794626" y="5168901"/>
            <a:ext cx="1367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52.24%, (338)</a:t>
            </a:r>
            <a:endParaRPr kumimoji="0" lang="en-US" altLang="en-US" sz="1800" b="0" i="0" u="none" strike="noStrike" cap="none" normalizeH="0" baseline="0" dirty="0">
              <a:ln>
                <a:noFill/>
              </a:ln>
              <a:solidFill>
                <a:schemeClr val="tx1"/>
              </a:solidFill>
            </a:endParaRPr>
          </a:p>
        </p:txBody>
      </p:sp>
      <p:sp>
        <p:nvSpPr>
          <p:cNvPr id="44" name="Rectangle 40">
            <a:extLst>
              <a:ext uri="{FF2B5EF4-FFF2-40B4-BE49-F238E27FC236}">
                <a16:creationId xmlns:a16="http://schemas.microsoft.com/office/drawing/2014/main" id="{F2B3D01C-4C41-D2A1-EC07-85DF3B7BE93C}"/>
              </a:ext>
            </a:extLst>
          </p:cNvPr>
          <p:cNvSpPr>
            <a:spLocks noChangeArrowheads="1"/>
          </p:cNvSpPr>
          <p:nvPr/>
        </p:nvSpPr>
        <p:spPr bwMode="auto">
          <a:xfrm>
            <a:off x="4562476" y="5168901"/>
            <a:ext cx="26971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“I don’t mind providing this </a:t>
            </a:r>
            <a:endParaRPr kumimoji="0" lang="en-US" altLang="en-US" sz="1800" b="0" i="0" u="none" strike="noStrike" cap="none" normalizeH="0" baseline="0" dirty="0">
              <a:ln>
                <a:noFill/>
              </a:ln>
              <a:solidFill>
                <a:schemeClr val="tx1"/>
              </a:solidFill>
            </a:endParaRPr>
          </a:p>
        </p:txBody>
      </p:sp>
      <p:sp>
        <p:nvSpPr>
          <p:cNvPr id="45" name="Rectangle 41">
            <a:extLst>
              <a:ext uri="{FF2B5EF4-FFF2-40B4-BE49-F238E27FC236}">
                <a16:creationId xmlns:a16="http://schemas.microsoft.com/office/drawing/2014/main" id="{39853EEB-5BA2-8D2D-0CA5-ACB11E8F32A6}"/>
              </a:ext>
            </a:extLst>
          </p:cNvPr>
          <p:cNvSpPr>
            <a:spLocks noChangeArrowheads="1"/>
          </p:cNvSpPr>
          <p:nvPr/>
        </p:nvSpPr>
        <p:spPr bwMode="auto">
          <a:xfrm>
            <a:off x="4562476" y="5443538"/>
            <a:ext cx="12945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84672"/>
                </a:solidFill>
                <a:latin typeface="Aptos" panose="020B0004020202020204" pitchFamily="34" charset="0"/>
              </a:rPr>
              <a:t>information.”</a:t>
            </a:r>
            <a:endParaRPr kumimoji="0" lang="en-US" altLang="en-US" sz="1800" b="0" i="0" u="none" strike="noStrike" cap="none" normalizeH="0" baseline="0" dirty="0">
              <a:ln>
                <a:noFill/>
              </a:ln>
              <a:solidFill>
                <a:schemeClr val="tx1"/>
              </a:solidFill>
            </a:endParaRPr>
          </a:p>
        </p:txBody>
      </p:sp>
      <p:sp>
        <p:nvSpPr>
          <p:cNvPr id="46" name="Rectangle 42">
            <a:extLst>
              <a:ext uri="{FF2B5EF4-FFF2-40B4-BE49-F238E27FC236}">
                <a16:creationId xmlns:a16="http://schemas.microsoft.com/office/drawing/2014/main" id="{42757F8D-3AA8-9050-7D22-E71F5BF6CB90}"/>
              </a:ext>
            </a:extLst>
          </p:cNvPr>
          <p:cNvSpPr>
            <a:spLocks noChangeArrowheads="1"/>
          </p:cNvSpPr>
          <p:nvPr/>
        </p:nvSpPr>
        <p:spPr bwMode="auto">
          <a:xfrm>
            <a:off x="1330326" y="5168901"/>
            <a:ext cx="14202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84672"/>
                </a:solidFill>
                <a:latin typeface="Aptos" panose="020B0004020202020204" pitchFamily="34" charset="0"/>
              </a:rPr>
              <a:t>Neutral/mixed</a:t>
            </a:r>
            <a:endParaRPr kumimoji="0" lang="en-US" altLang="en-US" b="0" i="0" u="none" strike="noStrike" cap="none" normalizeH="0" baseline="0" dirty="0">
              <a:ln>
                <a:noFill/>
              </a:ln>
              <a:solidFill>
                <a:schemeClr val="tx1"/>
              </a:solidFill>
            </a:endParaRPr>
          </a:p>
        </p:txBody>
      </p:sp>
    </p:spTree>
    <p:extLst>
      <p:ext uri="{BB962C8B-B14F-4D97-AF65-F5344CB8AC3E}">
        <p14:creationId xmlns:p14="http://schemas.microsoft.com/office/powerpoint/2010/main" val="30300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2FC7-1B6B-422C-5538-5E2C45029E1D}"/>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Opioid Use Disorder (OUD)</a:t>
            </a:r>
          </a:p>
        </p:txBody>
      </p:sp>
      <p:sp>
        <p:nvSpPr>
          <p:cNvPr id="3" name="Content Placeholder 2">
            <a:extLst>
              <a:ext uri="{FF2B5EF4-FFF2-40B4-BE49-F238E27FC236}">
                <a16:creationId xmlns:a16="http://schemas.microsoft.com/office/drawing/2014/main" id="{C8CACAF0-5FAD-3BAC-FBF6-083B435C22BC}"/>
              </a:ext>
            </a:extLst>
          </p:cNvPr>
          <p:cNvSpPr>
            <a:spLocks noGrp="1"/>
          </p:cNvSpPr>
          <p:nvPr>
            <p:ph idx="1"/>
          </p:nvPr>
        </p:nvSpPr>
        <p:spPr>
          <a:xfrm>
            <a:off x="755146" y="1916830"/>
            <a:ext cx="5340854" cy="1999432"/>
          </a:xfrm>
        </p:spPr>
        <p:txBody>
          <a:bodyPr>
            <a:normAutofit fontScale="25000" lnSpcReduction="20000"/>
          </a:bodyPr>
          <a:lstStyle/>
          <a:p>
            <a:r>
              <a:rPr lang="en-US" sz="12800" dirty="0">
                <a:effectLst>
                  <a:outerShdw blurRad="38100" dist="38100" dir="2700000" algn="tl">
                    <a:srgbClr val="000000">
                      <a:alpha val="43137"/>
                    </a:srgbClr>
                  </a:outerShdw>
                </a:effectLst>
              </a:rPr>
              <a:t>The chronic use of opioids for non-medical reasons that causes </a:t>
            </a:r>
            <a:r>
              <a:rPr lang="en-US" sz="12800" dirty="0">
                <a:solidFill>
                  <a:srgbClr val="FFFF00"/>
                </a:solidFill>
                <a:effectLst>
                  <a:outerShdw blurRad="38100" dist="38100" dir="2700000" algn="tl">
                    <a:srgbClr val="000000">
                      <a:alpha val="43137"/>
                    </a:srgbClr>
                  </a:outerShdw>
                </a:effectLst>
              </a:rPr>
              <a:t>clinically significant</a:t>
            </a:r>
            <a:r>
              <a:rPr lang="en-US" sz="12800" dirty="0">
                <a:effectLst>
                  <a:outerShdw blurRad="38100" dist="38100" dir="2700000" algn="tl">
                    <a:srgbClr val="000000">
                      <a:alpha val="43137"/>
                    </a:srgbClr>
                  </a:outerShdw>
                </a:effectLst>
              </a:rPr>
              <a:t> distress or impairment.</a:t>
            </a:r>
          </a:p>
          <a:p>
            <a:r>
              <a:rPr lang="en-US" sz="12800" dirty="0">
                <a:effectLst>
                  <a:outerShdw blurRad="38100" dist="38100" dir="2700000" algn="tl">
                    <a:srgbClr val="000000">
                      <a:alpha val="43137"/>
                    </a:srgbClr>
                  </a:outerShdw>
                </a:effectLst>
              </a:rPr>
              <a:t>In 2021, </a:t>
            </a:r>
            <a:r>
              <a:rPr lang="en-US" sz="12800" dirty="0">
                <a:solidFill>
                  <a:srgbClr val="FFFF00"/>
                </a:solidFill>
                <a:effectLst>
                  <a:outerShdw blurRad="38100" dist="38100" dir="2700000" algn="tl">
                    <a:srgbClr val="000000">
                      <a:alpha val="43137"/>
                    </a:srgbClr>
                  </a:outerShdw>
                </a:effectLst>
              </a:rPr>
              <a:t>over 80,000 people </a:t>
            </a:r>
            <a:r>
              <a:rPr lang="en-US" sz="12800" dirty="0">
                <a:effectLst>
                  <a:outerShdw blurRad="38100" dist="38100" dir="2700000" algn="tl">
                    <a:srgbClr val="000000">
                      <a:alpha val="43137"/>
                    </a:srgbClr>
                  </a:outerShdw>
                </a:effectLst>
              </a:rPr>
              <a:t>in the United States died from an opioid overdose.</a:t>
            </a:r>
          </a:p>
          <a:p>
            <a:r>
              <a:rPr lang="en-US" sz="12800" dirty="0">
                <a:effectLst>
                  <a:outerShdw blurRad="38100" dist="38100" dir="2700000" algn="tl">
                    <a:srgbClr val="000000">
                      <a:alpha val="43137"/>
                    </a:srgbClr>
                  </a:outerShdw>
                </a:effectLst>
              </a:rPr>
              <a:t>Very </a:t>
            </a:r>
            <a:r>
              <a:rPr lang="en-US" sz="12800" dirty="0">
                <a:solidFill>
                  <a:srgbClr val="FFFF00"/>
                </a:solidFill>
                <a:effectLst>
                  <a:outerShdw blurRad="38100" dist="38100" dir="2700000" algn="tl">
                    <a:srgbClr val="000000">
                      <a:alpha val="43137"/>
                    </a:srgbClr>
                  </a:outerShdw>
                </a:effectLst>
              </a:rPr>
              <a:t>few long term supports </a:t>
            </a:r>
            <a:r>
              <a:rPr lang="en-US" sz="12800" dirty="0">
                <a:effectLst>
                  <a:outerShdw blurRad="38100" dist="38100" dir="2700000" algn="tl">
                    <a:srgbClr val="000000">
                      <a:alpha val="43137"/>
                    </a:srgbClr>
                  </a:outerShdw>
                </a:effectLst>
              </a:rPr>
              <a:t>for people in recovery. </a:t>
            </a:r>
          </a:p>
          <a:p>
            <a:endParaRPr lang="en-US" sz="11200" dirty="0">
              <a:effectLst>
                <a:outerShdw blurRad="38100" dist="38100" dir="2700000" algn="tl">
                  <a:srgbClr val="000000">
                    <a:alpha val="43137"/>
                  </a:srgbClr>
                </a:outerShdw>
              </a:effectLst>
            </a:endParaRPr>
          </a:p>
          <a:p>
            <a:pPr marL="0" indent="0">
              <a:buNone/>
            </a:pPr>
            <a:r>
              <a:rPr lang="en-US" sz="4800" dirty="0">
                <a:effectLst>
                  <a:outerShdw blurRad="38100" dist="38100" dir="2700000" algn="tl">
                    <a:srgbClr val="000000">
                      <a:alpha val="43137"/>
                    </a:srgbClr>
                  </a:outerShdw>
                </a:effectLst>
              </a:rPr>
              <a:t>Dydik, Jain, and Gupta 2024; NIDA 2023</a:t>
            </a:r>
          </a:p>
          <a:p>
            <a:endParaRPr lang="en-US" sz="11200" dirty="0">
              <a:effectLst>
                <a:outerShdw blurRad="38100" dist="38100" dir="2700000" algn="tl">
                  <a:srgbClr val="000000">
                    <a:alpha val="43137"/>
                  </a:srgbClr>
                </a:outerShdw>
              </a:effectLst>
              <a:latin typeface="system-ui"/>
            </a:endParaRPr>
          </a:p>
          <a:p>
            <a:pPr marL="0" indent="0">
              <a:buNone/>
            </a:pPr>
            <a:endParaRPr lang="en-US" sz="5600" dirty="0">
              <a:effectLst>
                <a:outerShdw blurRad="38100" dist="38100" dir="2700000" algn="tl">
                  <a:srgbClr val="000000">
                    <a:alpha val="43137"/>
                  </a:srgbClr>
                </a:outerShdw>
              </a:effectLst>
              <a:latin typeface="system-ui"/>
            </a:endParaRPr>
          </a:p>
          <a:p>
            <a:pPr marL="0" indent="0">
              <a:buNone/>
            </a:pPr>
            <a:endParaRPr lang="en-US" sz="5600" dirty="0">
              <a:latin typeface="system-ui"/>
            </a:endParaRPr>
          </a:p>
        </p:txBody>
      </p:sp>
      <p:pic>
        <p:nvPicPr>
          <p:cNvPr id="17" name="Picture 16" descr="A person standing in front of a window&#10;&#10;Description automatically generated">
            <a:extLst>
              <a:ext uri="{FF2B5EF4-FFF2-40B4-BE49-F238E27FC236}">
                <a16:creationId xmlns:a16="http://schemas.microsoft.com/office/drawing/2014/main" id="{1452E556-1DA3-7EF9-CE4A-51309325D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553" y="2281608"/>
            <a:ext cx="4903038" cy="32693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406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ACCE389-7605-BAC5-C14C-AD6F71B943A5}"/>
              </a:ext>
            </a:extLst>
          </p:cNvPr>
          <p:cNvSpPr txBox="1">
            <a:spLocks/>
          </p:cNvSpPr>
          <p:nvPr/>
        </p:nvSpPr>
        <p:spPr>
          <a:xfrm>
            <a:off x="136052" y="0"/>
            <a:ext cx="10178934" cy="13287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kern="1200" dirty="0">
                <a:solidFill>
                  <a:schemeClr val="tx1"/>
                </a:solidFill>
                <a:effectLst>
                  <a:outerShdw blurRad="38100" dist="38100" dir="2700000" algn="tl">
                    <a:srgbClr val="000000">
                      <a:alpha val="43137"/>
                    </a:srgbClr>
                  </a:outerShdw>
                </a:effectLst>
                <a:latin typeface="+mj-lt"/>
                <a:ea typeface="+mj-ea"/>
                <a:cs typeface="+mj-cs"/>
              </a:rPr>
              <a:t>Demographic Differences in Themes - </a:t>
            </a:r>
            <a:r>
              <a:rPr lang="en-US" kern="1200" dirty="0">
                <a:solidFill>
                  <a:srgbClr val="FFFF00"/>
                </a:solidFill>
                <a:effectLst>
                  <a:outerShdw blurRad="38100" dist="38100" dir="2700000" algn="tl">
                    <a:srgbClr val="000000">
                      <a:alpha val="43137"/>
                    </a:srgbClr>
                  </a:outerShdw>
                </a:effectLst>
                <a:latin typeface="+mj-lt"/>
                <a:ea typeface="+mj-ea"/>
                <a:cs typeface="+mj-cs"/>
              </a:rPr>
              <a:t>Race</a:t>
            </a:r>
          </a:p>
        </p:txBody>
      </p:sp>
      <p:pic>
        <p:nvPicPr>
          <p:cNvPr id="7" name="Picture 6" descr="A graph of positive comments&#10;&#10;Description automatically generated">
            <a:extLst>
              <a:ext uri="{FF2B5EF4-FFF2-40B4-BE49-F238E27FC236}">
                <a16:creationId xmlns:a16="http://schemas.microsoft.com/office/drawing/2014/main" id="{0147B2F7-2FBD-ABEC-0C35-4EA672AFA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52" y="1705872"/>
            <a:ext cx="5975679" cy="4268342"/>
          </a:xfrm>
          <a:prstGeom prst="rect">
            <a:avLst/>
          </a:prstGeom>
        </p:spPr>
      </p:pic>
      <p:pic>
        <p:nvPicPr>
          <p:cNvPr id="10" name="Picture 9" descr="A graph of negative comments&#10;&#10;Description automatically generated">
            <a:extLst>
              <a:ext uri="{FF2B5EF4-FFF2-40B4-BE49-F238E27FC236}">
                <a16:creationId xmlns:a16="http://schemas.microsoft.com/office/drawing/2014/main" id="{4A2DA429-BE40-D04B-42D1-906A15E04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5" y="1705872"/>
            <a:ext cx="5975679" cy="4268342"/>
          </a:xfrm>
          <a:prstGeom prst="rect">
            <a:avLst/>
          </a:prstGeom>
        </p:spPr>
      </p:pic>
      <p:sp>
        <p:nvSpPr>
          <p:cNvPr id="2" name="Rectangle 1">
            <a:extLst>
              <a:ext uri="{FF2B5EF4-FFF2-40B4-BE49-F238E27FC236}">
                <a16:creationId xmlns:a16="http://schemas.microsoft.com/office/drawing/2014/main" id="{A29C6A29-7681-9C7D-64DB-6AB2BBE84F6B}"/>
              </a:ext>
            </a:extLst>
          </p:cNvPr>
          <p:cNvSpPr/>
          <p:nvPr/>
        </p:nvSpPr>
        <p:spPr>
          <a:xfrm>
            <a:off x="3264852" y="2440878"/>
            <a:ext cx="511645" cy="86563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3E214E-952C-50BC-A889-449FE6D8D2B5}"/>
              </a:ext>
            </a:extLst>
          </p:cNvPr>
          <p:cNvSpPr/>
          <p:nvPr/>
        </p:nvSpPr>
        <p:spPr>
          <a:xfrm>
            <a:off x="10648736" y="2440878"/>
            <a:ext cx="511645" cy="865632"/>
          </a:xfrm>
          <a:prstGeom prst="rect">
            <a:avLst/>
          </a:prstGeom>
          <a:noFill/>
          <a:ln w="63500">
            <a:solidFill>
              <a:schemeClr val="bg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551F50-725F-45A5-14AE-C136F466BE59}"/>
              </a:ext>
            </a:extLst>
          </p:cNvPr>
          <p:cNvSpPr/>
          <p:nvPr/>
        </p:nvSpPr>
        <p:spPr>
          <a:xfrm>
            <a:off x="9227319" y="2235200"/>
            <a:ext cx="511645" cy="105878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9A63BF-250C-9F5F-EBD6-DEA96B15E9E0}"/>
              </a:ext>
            </a:extLst>
          </p:cNvPr>
          <p:cNvSpPr/>
          <p:nvPr/>
        </p:nvSpPr>
        <p:spPr>
          <a:xfrm>
            <a:off x="8810870" y="3840043"/>
            <a:ext cx="511645" cy="865632"/>
          </a:xfrm>
          <a:prstGeom prst="rect">
            <a:avLst/>
          </a:prstGeom>
          <a:noFill/>
          <a:ln w="63500">
            <a:solidFill>
              <a:srgbClr val="00206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AC07F7-19DF-90C6-D7D3-7F886E2D6A37}"/>
              </a:ext>
            </a:extLst>
          </p:cNvPr>
          <p:cNvSpPr/>
          <p:nvPr/>
        </p:nvSpPr>
        <p:spPr>
          <a:xfrm>
            <a:off x="2835191" y="3840043"/>
            <a:ext cx="945350" cy="865632"/>
          </a:xfrm>
          <a:prstGeom prst="rect">
            <a:avLst/>
          </a:prstGeom>
          <a:noFill/>
          <a:ln w="63500">
            <a:solidFill>
              <a:srgbClr val="00206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5AE536D-03E8-79E6-1947-67C579955A24}"/>
              </a:ext>
            </a:extLst>
          </p:cNvPr>
          <p:cNvSpPr/>
          <p:nvPr/>
        </p:nvSpPr>
        <p:spPr>
          <a:xfrm>
            <a:off x="4681685" y="2440878"/>
            <a:ext cx="511645" cy="865632"/>
          </a:xfrm>
          <a:prstGeom prst="rect">
            <a:avLst/>
          </a:prstGeom>
          <a:noFill/>
          <a:ln w="63500">
            <a:solidFill>
              <a:schemeClr val="bg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P spid="15" grpId="0" animBg="1"/>
      <p:bldP spid="16"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5463A7-AE34-912D-FDED-FA482CC10576}"/>
              </a:ext>
            </a:extLst>
          </p:cNvPr>
          <p:cNvSpPr txBox="1">
            <a:spLocks/>
          </p:cNvSpPr>
          <p:nvPr/>
        </p:nvSpPr>
        <p:spPr>
          <a:xfrm>
            <a:off x="305638" y="2715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Race</a:t>
            </a:r>
          </a:p>
        </p:txBody>
      </p:sp>
      <p:pic>
        <p:nvPicPr>
          <p:cNvPr id="10" name="Picture 9" descr="A chart of benefits by race and ethnicity&#10;&#10;Description automatically generated">
            <a:extLst>
              <a:ext uri="{FF2B5EF4-FFF2-40B4-BE49-F238E27FC236}">
                <a16:creationId xmlns:a16="http://schemas.microsoft.com/office/drawing/2014/main" id="{0DFC8A68-284F-ED70-6D4F-DEE4E2FBB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26" y="1597151"/>
            <a:ext cx="5924474" cy="4370833"/>
          </a:xfrm>
          <a:prstGeom prst="rect">
            <a:avLst/>
          </a:prstGeom>
        </p:spPr>
      </p:pic>
      <p:pic>
        <p:nvPicPr>
          <p:cNvPr id="12" name="Picture 11" descr="A graph of a number of people&#10;&#10;Description automatically generated with medium confidence">
            <a:extLst>
              <a:ext uri="{FF2B5EF4-FFF2-40B4-BE49-F238E27FC236}">
                <a16:creationId xmlns:a16="http://schemas.microsoft.com/office/drawing/2014/main" id="{7D602B55-F21B-66FB-30CA-F35C9C41C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97150"/>
            <a:ext cx="5924474" cy="4370833"/>
          </a:xfrm>
          <a:prstGeom prst="rect">
            <a:avLst/>
          </a:prstGeom>
        </p:spPr>
      </p:pic>
      <p:sp>
        <p:nvSpPr>
          <p:cNvPr id="3" name="Rectangle 2">
            <a:extLst>
              <a:ext uri="{FF2B5EF4-FFF2-40B4-BE49-F238E27FC236}">
                <a16:creationId xmlns:a16="http://schemas.microsoft.com/office/drawing/2014/main" id="{6F9F8C3E-7A9B-B607-7CD3-4F48BC4C203E}"/>
              </a:ext>
            </a:extLst>
          </p:cNvPr>
          <p:cNvSpPr/>
          <p:nvPr/>
        </p:nvSpPr>
        <p:spPr>
          <a:xfrm>
            <a:off x="2884037" y="3782566"/>
            <a:ext cx="511645" cy="86563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9B0189-28A8-072E-078D-822DD6EAA815}"/>
              </a:ext>
            </a:extLst>
          </p:cNvPr>
          <p:cNvSpPr/>
          <p:nvPr/>
        </p:nvSpPr>
        <p:spPr>
          <a:xfrm>
            <a:off x="4663859" y="2334768"/>
            <a:ext cx="511645" cy="86563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4397E9-DB85-BFE1-C189-46DCA2E7409E}"/>
              </a:ext>
            </a:extLst>
          </p:cNvPr>
          <p:cNvSpPr/>
          <p:nvPr/>
        </p:nvSpPr>
        <p:spPr>
          <a:xfrm>
            <a:off x="8769618" y="3782566"/>
            <a:ext cx="511645" cy="86563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95BB1F-7FCC-7F07-78AD-E271766B7664}"/>
              </a:ext>
            </a:extLst>
          </p:cNvPr>
          <p:cNvSpPr/>
          <p:nvPr/>
        </p:nvSpPr>
        <p:spPr>
          <a:xfrm>
            <a:off x="10588333" y="2334768"/>
            <a:ext cx="511645" cy="865632"/>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7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A9FFB2-E5BE-EAA2-0D96-08DB2C24EF15}"/>
              </a:ext>
            </a:extLst>
          </p:cNvPr>
          <p:cNvSpPr txBox="1">
            <a:spLocks/>
          </p:cNvSpPr>
          <p:nvPr/>
        </p:nvSpPr>
        <p:spPr>
          <a:xfrm>
            <a:off x="313512" y="243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Race</a:t>
            </a:r>
          </a:p>
        </p:txBody>
      </p:sp>
      <p:pic>
        <p:nvPicPr>
          <p:cNvPr id="10" name="Picture 9" descr="A graph of a number of people&#10;&#10;Description automatically generated with medium confidence">
            <a:extLst>
              <a:ext uri="{FF2B5EF4-FFF2-40B4-BE49-F238E27FC236}">
                <a16:creationId xmlns:a16="http://schemas.microsoft.com/office/drawing/2014/main" id="{2A81B83C-DC26-B094-6066-AF9047429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305" y="1458885"/>
            <a:ext cx="6553389" cy="4970130"/>
          </a:xfrm>
          <a:prstGeom prst="rect">
            <a:avLst/>
          </a:prstGeom>
        </p:spPr>
      </p:pic>
      <p:sp>
        <p:nvSpPr>
          <p:cNvPr id="2" name="Rectangle 1">
            <a:extLst>
              <a:ext uri="{FF2B5EF4-FFF2-40B4-BE49-F238E27FC236}">
                <a16:creationId xmlns:a16="http://schemas.microsoft.com/office/drawing/2014/main" id="{18444515-9911-EAF2-0888-9CFACEFCF30D}"/>
              </a:ext>
            </a:extLst>
          </p:cNvPr>
          <p:cNvSpPr/>
          <p:nvPr/>
        </p:nvSpPr>
        <p:spPr>
          <a:xfrm>
            <a:off x="6283080" y="2072640"/>
            <a:ext cx="511645" cy="1207008"/>
          </a:xfrm>
          <a:prstGeom prst="rect">
            <a:avLst/>
          </a:prstGeom>
          <a:noFill/>
          <a:ln w="63500">
            <a:solidFill>
              <a:srgbClr val="FFFF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64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DC5358-FE66-A8F4-F2B4-00AF36C1D9C8}"/>
              </a:ext>
            </a:extLst>
          </p:cNvPr>
          <p:cNvSpPr>
            <a:spLocks noGrp="1"/>
          </p:cNvSpPr>
          <p:nvPr>
            <p:ph type="title"/>
          </p:nvPr>
        </p:nvSpPr>
        <p:spPr>
          <a:xfrm>
            <a:off x="1051560" y="4495466"/>
            <a:ext cx="3611880" cy="1536192"/>
          </a:xfrm>
        </p:spPr>
        <p:txBody>
          <a:bodyPr>
            <a:normAutofit/>
          </a:bodyPr>
          <a:lstStyle/>
          <a:p>
            <a:r>
              <a:rPr lang="en-US" dirty="0">
                <a:effectLst>
                  <a:outerShdw blurRad="38100" dist="38100" dir="2700000" algn="tl">
                    <a:srgbClr val="000000">
                      <a:alpha val="43137"/>
                    </a:srgbClr>
                  </a:outerShdw>
                </a:effectLst>
              </a:rPr>
              <a:t>Topic Modeling</a:t>
            </a:r>
          </a:p>
        </p:txBody>
      </p:sp>
      <p:pic>
        <p:nvPicPr>
          <p:cNvPr id="4" name="Picture 6" descr="A drawing of people talking&#10;&#10;Description automatically generated">
            <a:extLst>
              <a:ext uri="{FF2B5EF4-FFF2-40B4-BE49-F238E27FC236}">
                <a16:creationId xmlns:a16="http://schemas.microsoft.com/office/drawing/2014/main" id="{197933A1-2A43-7D85-6A6C-DB5665611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420" b="31496"/>
          <a:stretch/>
        </p:blipFill>
        <p:spPr bwMode="auto">
          <a:xfrm>
            <a:off x="20" y="10"/>
            <a:ext cx="12191980" cy="399447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8D48C5-2D2A-9B09-DF45-21050FA9ED53}"/>
              </a:ext>
            </a:extLst>
          </p:cNvPr>
          <p:cNvSpPr>
            <a:spLocks noGrp="1"/>
          </p:cNvSpPr>
          <p:nvPr>
            <p:ph idx="1"/>
          </p:nvPr>
        </p:nvSpPr>
        <p:spPr>
          <a:xfrm>
            <a:off x="5046135" y="4439597"/>
            <a:ext cx="6827698" cy="1973289"/>
          </a:xfrm>
        </p:spPr>
        <p:txBody>
          <a:bodyPr anchor="ctr">
            <a:normAutofit fontScale="25000" lnSpcReduction="20000"/>
          </a:bodyPr>
          <a:lstStyle/>
          <a:p>
            <a:pPr marL="285750" indent="-285750">
              <a:spcAft>
                <a:spcPts val="600"/>
              </a:spcAft>
              <a:buFont typeface="Arial" panose="020B0604020202020204" pitchFamily="34" charset="0"/>
              <a:buChar char="•"/>
            </a:pPr>
            <a:r>
              <a:rPr lang="en-US" sz="7200" dirty="0">
                <a:effectLst>
                  <a:outerShdw blurRad="38100" dist="38100" dir="2700000" algn="tl">
                    <a:srgbClr val="000000">
                      <a:alpha val="43137"/>
                    </a:srgbClr>
                  </a:outerShdw>
                </a:effectLst>
              </a:rPr>
              <a:t>Bottom-up approach</a:t>
            </a:r>
          </a:p>
          <a:p>
            <a:pPr marL="285750" indent="-285750">
              <a:spcAft>
                <a:spcPts val="600"/>
              </a:spcAft>
              <a:buFont typeface="Arial" panose="020B0604020202020204" pitchFamily="34" charset="0"/>
              <a:buChar char="•"/>
            </a:pPr>
            <a:r>
              <a:rPr lang="en-US" sz="7200" dirty="0">
                <a:effectLst>
                  <a:outerShdw blurRad="38100" dist="38100" dir="2700000" algn="tl">
                    <a:srgbClr val="000000">
                      <a:alpha val="43137"/>
                    </a:srgbClr>
                  </a:outerShdw>
                </a:effectLst>
              </a:rPr>
              <a:t>Driven by </a:t>
            </a:r>
            <a:r>
              <a:rPr lang="en-US" sz="7200" dirty="0">
                <a:solidFill>
                  <a:srgbClr val="FFFF00"/>
                </a:solidFill>
                <a:effectLst>
                  <a:outerShdw blurRad="38100" dist="38100" dir="2700000" algn="tl">
                    <a:srgbClr val="000000">
                      <a:alpha val="43137"/>
                    </a:srgbClr>
                  </a:outerShdw>
                </a:effectLst>
              </a:rPr>
              <a:t>data</a:t>
            </a:r>
          </a:p>
          <a:p>
            <a:pPr marL="285750" indent="-285750">
              <a:spcAft>
                <a:spcPts val="600"/>
              </a:spcAft>
              <a:buFont typeface="Arial" panose="020B0604020202020204" pitchFamily="34" charset="0"/>
              <a:buChar char="•"/>
            </a:pPr>
            <a:r>
              <a:rPr lang="en-US" sz="7200" dirty="0">
                <a:effectLst>
                  <a:outerShdw blurRad="38100" dist="38100" dir="2700000" algn="tl">
                    <a:srgbClr val="000000">
                      <a:alpha val="43137"/>
                    </a:srgbClr>
                  </a:outerShdw>
                </a:effectLst>
              </a:rPr>
              <a:t>Identifies clusters of words that co-occur frequently together</a:t>
            </a:r>
          </a:p>
          <a:p>
            <a:pPr marL="285750" indent="-285750">
              <a:spcAft>
                <a:spcPts val="600"/>
              </a:spcAft>
              <a:buFont typeface="Arial" panose="020B0604020202020204" pitchFamily="34" charset="0"/>
              <a:buChar char="•"/>
            </a:pPr>
            <a:r>
              <a:rPr lang="en-US" sz="7200" dirty="0">
                <a:effectLst>
                  <a:outerShdw blurRad="38100" dist="38100" dir="2700000" algn="tl">
                    <a:srgbClr val="000000">
                      <a:alpha val="43137"/>
                    </a:srgbClr>
                  </a:outerShdw>
                </a:effectLst>
              </a:rPr>
              <a:t>Allows new and unexpected categories to emerge as being important</a:t>
            </a:r>
          </a:p>
          <a:p>
            <a:endParaRPr lang="en-US" sz="1300" dirty="0"/>
          </a:p>
        </p:txBody>
      </p:sp>
    </p:spTree>
    <p:extLst>
      <p:ext uri="{BB962C8B-B14F-4D97-AF65-F5344CB8AC3E}">
        <p14:creationId xmlns:p14="http://schemas.microsoft.com/office/powerpoint/2010/main" val="1955885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BE48-467E-4065-972A-95AEE35D147B}"/>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Structural Topic Modeling</a:t>
            </a:r>
          </a:p>
        </p:txBody>
      </p:sp>
      <p:sp>
        <p:nvSpPr>
          <p:cNvPr id="3" name="Content Placeholder 2">
            <a:extLst>
              <a:ext uri="{FF2B5EF4-FFF2-40B4-BE49-F238E27FC236}">
                <a16:creationId xmlns:a16="http://schemas.microsoft.com/office/drawing/2014/main" id="{F51C323C-EA61-0614-A778-6BE272CB9B99}"/>
              </a:ext>
            </a:extLst>
          </p:cNvPr>
          <p:cNvSpPr>
            <a:spLocks noGrp="1"/>
          </p:cNvSpPr>
          <p:nvPr>
            <p:ph idx="1"/>
          </p:nvPr>
        </p:nvSpPr>
        <p:spPr/>
        <p:txBody>
          <a:bodyPr>
            <a:normAutofit/>
          </a:bodyPr>
          <a:lstStyle/>
          <a:p>
            <a:r>
              <a:rPr lang="en-US" sz="3600" dirty="0">
                <a:effectLst>
                  <a:outerShdw blurRad="38100" dist="38100" dir="2700000" algn="tl">
                    <a:srgbClr val="000000">
                      <a:alpha val="43137"/>
                    </a:srgbClr>
                  </a:outerShdw>
                </a:effectLst>
              </a:rPr>
              <a:t>Controlled for covariates of </a:t>
            </a:r>
            <a:r>
              <a:rPr lang="en-US" sz="3600" dirty="0">
                <a:solidFill>
                  <a:srgbClr val="FFFF00"/>
                </a:solidFill>
                <a:effectLst>
                  <a:outerShdw blurRad="38100" dist="38100" dir="2700000" algn="tl">
                    <a:srgbClr val="000000">
                      <a:alpha val="43137"/>
                    </a:srgbClr>
                  </a:outerShdw>
                </a:effectLst>
              </a:rPr>
              <a:t>race </a:t>
            </a:r>
            <a:r>
              <a:rPr lang="en-US" sz="3600" dirty="0">
                <a:effectLst>
                  <a:outerShdw blurRad="38100" dist="38100" dir="2700000" algn="tl">
                    <a:srgbClr val="000000">
                      <a:alpha val="43137"/>
                    </a:srgbClr>
                  </a:outerShdw>
                </a:effectLst>
              </a:rPr>
              <a:t>and </a:t>
            </a:r>
            <a:r>
              <a:rPr lang="en-US" sz="3600" dirty="0">
                <a:solidFill>
                  <a:srgbClr val="FFFF00"/>
                </a:solidFill>
                <a:effectLst>
                  <a:outerShdw blurRad="38100" dist="38100" dir="2700000" algn="tl">
                    <a:srgbClr val="000000">
                      <a:alpha val="43137"/>
                    </a:srgbClr>
                  </a:outerShdw>
                </a:effectLst>
              </a:rPr>
              <a:t>data type</a:t>
            </a:r>
            <a:r>
              <a:rPr lang="en-US" sz="3600" dirty="0">
                <a:effectLst>
                  <a:outerShdw blurRad="38100" dist="38100" dir="2700000" algn="tl">
                    <a:srgbClr val="000000">
                      <a:alpha val="43137"/>
                    </a:srgbClr>
                  </a:outerShdw>
                </a:effectLst>
              </a:rPr>
              <a:t>.</a:t>
            </a:r>
            <a:endParaRPr lang="en-US" sz="3600" dirty="0">
              <a:solidFill>
                <a:srgbClr val="FFFF00"/>
              </a:solidFill>
              <a:effectLst>
                <a:outerShdw blurRad="38100" dist="38100" dir="2700000" algn="tl">
                  <a:srgbClr val="000000">
                    <a:alpha val="43137"/>
                  </a:srgbClr>
                </a:outerShdw>
              </a:effectLst>
            </a:endParaRPr>
          </a:p>
          <a:p>
            <a:r>
              <a:rPr lang="en-US" sz="3600" dirty="0">
                <a:effectLst>
                  <a:outerShdw blurRad="38100" dist="38100" dir="2700000" algn="tl">
                    <a:srgbClr val="000000">
                      <a:alpha val="43137"/>
                    </a:srgbClr>
                  </a:outerShdw>
                </a:effectLst>
              </a:rPr>
              <a:t>We looked at the top words defined by FREX, a metric that evaluates word </a:t>
            </a:r>
            <a:r>
              <a:rPr lang="en-US" sz="3600" dirty="0">
                <a:solidFill>
                  <a:srgbClr val="FFFF00"/>
                </a:solidFill>
                <a:effectLst>
                  <a:outerShdw blurRad="38100" dist="38100" dir="2700000" algn="tl">
                    <a:srgbClr val="000000">
                      <a:alpha val="43137"/>
                    </a:srgbClr>
                  </a:outerShdw>
                </a:effectLst>
              </a:rPr>
              <a:t>frequency</a:t>
            </a:r>
            <a:r>
              <a:rPr lang="en-US" sz="3600" dirty="0">
                <a:effectLst>
                  <a:outerShdw blurRad="38100" dist="38100" dir="2700000" algn="tl">
                    <a:srgbClr val="000000">
                      <a:alpha val="43137"/>
                    </a:srgbClr>
                  </a:outerShdw>
                </a:effectLst>
              </a:rPr>
              <a:t> and </a:t>
            </a:r>
            <a:r>
              <a:rPr lang="en-US" sz="3600" dirty="0">
                <a:solidFill>
                  <a:srgbClr val="FFFF00"/>
                </a:solidFill>
                <a:effectLst>
                  <a:outerShdw blurRad="38100" dist="38100" dir="2700000" algn="tl">
                    <a:srgbClr val="000000">
                      <a:alpha val="43137"/>
                    </a:srgbClr>
                  </a:outerShdw>
                </a:effectLst>
              </a:rPr>
              <a:t>exclusivity</a:t>
            </a:r>
            <a:r>
              <a:rPr lang="en-US" sz="3600" dirty="0">
                <a:effectLst>
                  <a:outerShdw blurRad="38100" dist="38100" dir="2700000" algn="tl">
                    <a:srgbClr val="000000">
                      <a:alpha val="43137"/>
                    </a:srgbClr>
                  </a:outerShdw>
                </a:effectLst>
              </a:rPr>
              <a:t> to a topic.</a:t>
            </a:r>
          </a:p>
          <a:p>
            <a:r>
              <a:rPr lang="en-US" sz="3600" dirty="0">
                <a:effectLst>
                  <a:outerShdw blurRad="38100" dist="38100" dir="2700000" algn="tl">
                    <a:srgbClr val="000000">
                      <a:alpha val="43137"/>
                    </a:srgbClr>
                  </a:outerShdw>
                </a:effectLst>
              </a:rPr>
              <a:t>We found that there were </a:t>
            </a:r>
            <a:r>
              <a:rPr lang="en-US" sz="3600" dirty="0">
                <a:solidFill>
                  <a:srgbClr val="FFFF00"/>
                </a:solidFill>
                <a:effectLst>
                  <a:outerShdw blurRad="38100" dist="38100" dir="2700000" algn="tl">
                    <a:srgbClr val="000000">
                      <a:alpha val="43137"/>
                    </a:srgbClr>
                  </a:outerShdw>
                </a:effectLst>
              </a:rPr>
              <a:t>15 unique topics</a:t>
            </a:r>
            <a:r>
              <a:rPr lang="en-US" sz="3600" dirty="0">
                <a:effectLst>
                  <a:outerShdw blurRad="38100" dist="38100" dir="2700000" algn="tl">
                    <a:srgbClr val="000000">
                      <a:alpha val="43137"/>
                    </a:srgbClr>
                  </a:outerShdw>
                </a:effectLst>
              </a:rPr>
              <a:t>.</a:t>
            </a:r>
            <a:endParaRPr lang="en-US" sz="36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479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453FF0-0C4D-47DF-9653-922833C4EC88}"/>
              </a:ext>
            </a:extLst>
          </p:cNvPr>
          <p:cNvPicPr>
            <a:picLocks noGrp="1" noChangeAspect="1"/>
          </p:cNvPicPr>
          <p:nvPr>
            <p:ph idx="1"/>
          </p:nvPr>
        </p:nvPicPr>
        <p:blipFill rotWithShape="1">
          <a:blip r:embed="rId3"/>
          <a:srcRect l="26330" t="851" r="47462" b="75800"/>
          <a:stretch/>
        </p:blipFill>
        <p:spPr>
          <a:xfrm>
            <a:off x="292869" y="1456141"/>
            <a:ext cx="5334415" cy="2927421"/>
          </a:xfrm>
          <a:prstGeom prst="rect">
            <a:avLst/>
          </a:prstGeom>
        </p:spPr>
      </p:pic>
      <p:graphicFrame>
        <p:nvGraphicFramePr>
          <p:cNvPr id="7" name="Table 6">
            <a:extLst>
              <a:ext uri="{FF2B5EF4-FFF2-40B4-BE49-F238E27FC236}">
                <a16:creationId xmlns:a16="http://schemas.microsoft.com/office/drawing/2014/main" id="{55EC91C3-860C-7184-B4D1-131931AF9A3F}"/>
              </a:ext>
            </a:extLst>
          </p:cNvPr>
          <p:cNvGraphicFramePr>
            <a:graphicFrameLocks noGrp="1"/>
          </p:cNvGraphicFramePr>
          <p:nvPr>
            <p:extLst>
              <p:ext uri="{D42A27DB-BD31-4B8C-83A1-F6EECF244321}">
                <p14:modId xmlns:p14="http://schemas.microsoft.com/office/powerpoint/2010/main" val="861004738"/>
              </p:ext>
            </p:extLst>
          </p:nvPr>
        </p:nvGraphicFramePr>
        <p:xfrm>
          <a:off x="6055360" y="914399"/>
          <a:ext cx="5683116" cy="4010904"/>
        </p:xfrm>
        <a:graphic>
          <a:graphicData uri="http://schemas.openxmlformats.org/drawingml/2006/table">
            <a:tbl>
              <a:tblPr firstRow="1" bandRow="1">
                <a:tableStyleId>{5C22544A-7EE6-4342-B048-85BDC9FD1C3A}</a:tableStyleId>
              </a:tblPr>
              <a:tblGrid>
                <a:gridCol w="5683116">
                  <a:extLst>
                    <a:ext uri="{9D8B030D-6E8A-4147-A177-3AD203B41FA5}">
                      <a16:colId xmlns:a16="http://schemas.microsoft.com/office/drawing/2014/main" val="3143678720"/>
                    </a:ext>
                  </a:extLst>
                </a:gridCol>
              </a:tblGrid>
              <a:tr h="813455">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1031073">
                <a:tc>
                  <a:txBody>
                    <a:bodyPr/>
                    <a:lstStyle/>
                    <a:p>
                      <a:r>
                        <a:rPr lang="en-US" sz="2000" dirty="0"/>
                        <a:t>“It’s a bit of an invasion of privacy but I understand why its needed for the study.”</a:t>
                      </a:r>
                    </a:p>
                  </a:txBody>
                  <a:tcPr/>
                </a:tc>
                <a:extLst>
                  <a:ext uri="{0D108BD9-81ED-4DB2-BD59-A6C34878D82A}">
                    <a16:rowId xmlns:a16="http://schemas.microsoft.com/office/drawing/2014/main" val="516147402"/>
                  </a:ext>
                </a:extLst>
              </a:tr>
              <a:tr h="813455">
                <a:tc>
                  <a:txBody>
                    <a:bodyPr/>
                    <a:lstStyle/>
                    <a:p>
                      <a:r>
                        <a:rPr lang="en-US" sz="2000" dirty="0"/>
                        <a:t>“Its a bit uncomfortable sharing my phone logs, but I am aware its only for the study.”</a:t>
                      </a:r>
                    </a:p>
                  </a:txBody>
                  <a:tcPr/>
                </a:tc>
                <a:extLst>
                  <a:ext uri="{0D108BD9-81ED-4DB2-BD59-A6C34878D82A}">
                    <a16:rowId xmlns:a16="http://schemas.microsoft.com/office/drawing/2014/main" val="3728809665"/>
                  </a:ext>
                </a:extLst>
              </a:tr>
              <a:tr h="1352921">
                <a:tc>
                  <a:txBody>
                    <a:bodyPr/>
                    <a:lstStyle/>
                    <a:p>
                      <a:r>
                        <a:rPr lang="en-US" sz="2000" dirty="0"/>
                        <a:t>“I understand its part of how this works, and I believe the study runners when they say they don't use it for any reason other than to help the creation of the app.”</a:t>
                      </a:r>
                    </a:p>
                  </a:txBody>
                  <a:tcPr/>
                </a:tc>
                <a:extLst>
                  <a:ext uri="{0D108BD9-81ED-4DB2-BD59-A6C34878D82A}">
                    <a16:rowId xmlns:a16="http://schemas.microsoft.com/office/drawing/2014/main" val="1331224309"/>
                  </a:ext>
                </a:extLst>
              </a:tr>
            </a:tbl>
          </a:graphicData>
        </a:graphic>
      </p:graphicFrame>
      <p:sp>
        <p:nvSpPr>
          <p:cNvPr id="8" name="Arrow: Down 7">
            <a:extLst>
              <a:ext uri="{FF2B5EF4-FFF2-40B4-BE49-F238E27FC236}">
                <a16:creationId xmlns:a16="http://schemas.microsoft.com/office/drawing/2014/main" id="{136852B3-4F2A-19F9-E311-FCCA0DF3D86F}"/>
              </a:ext>
            </a:extLst>
          </p:cNvPr>
          <p:cNvSpPr/>
          <p:nvPr/>
        </p:nvSpPr>
        <p:spPr>
          <a:xfrm rot="10800000">
            <a:off x="7646823" y="5159926"/>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Arrow: Down 8">
            <a:extLst>
              <a:ext uri="{FF2B5EF4-FFF2-40B4-BE49-F238E27FC236}">
                <a16:creationId xmlns:a16="http://schemas.microsoft.com/office/drawing/2014/main" id="{5D17CC04-AC13-A18F-C9E2-42012108A59D}"/>
              </a:ext>
            </a:extLst>
          </p:cNvPr>
          <p:cNvSpPr/>
          <p:nvPr/>
        </p:nvSpPr>
        <p:spPr>
          <a:xfrm>
            <a:off x="10081768" y="5159926"/>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2E54CD-E9F3-1EE8-9DFA-C173B3699DB9}"/>
              </a:ext>
            </a:extLst>
          </p:cNvPr>
          <p:cNvSpPr txBox="1"/>
          <p:nvPr/>
        </p:nvSpPr>
        <p:spPr>
          <a:xfrm>
            <a:off x="6731128" y="6222096"/>
            <a:ext cx="2320572"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Hispanic participants</a:t>
            </a:r>
          </a:p>
        </p:txBody>
      </p:sp>
      <p:sp>
        <p:nvSpPr>
          <p:cNvPr id="11" name="TextBox 10">
            <a:extLst>
              <a:ext uri="{FF2B5EF4-FFF2-40B4-BE49-F238E27FC236}">
                <a16:creationId xmlns:a16="http://schemas.microsoft.com/office/drawing/2014/main" id="{690DA15B-BA26-AE1E-9C97-4804E7086044}"/>
              </a:ext>
            </a:extLst>
          </p:cNvPr>
          <p:cNvSpPr txBox="1"/>
          <p:nvPr/>
        </p:nvSpPr>
        <p:spPr>
          <a:xfrm>
            <a:off x="9318135" y="6222096"/>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Tree>
    <p:extLst>
      <p:ext uri="{BB962C8B-B14F-4D97-AF65-F5344CB8AC3E}">
        <p14:creationId xmlns:p14="http://schemas.microsoft.com/office/powerpoint/2010/main" val="26162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34AE55-D802-13CA-0E87-F4A9E8C967D8}"/>
              </a:ext>
            </a:extLst>
          </p:cNvPr>
          <p:cNvPicPr>
            <a:picLocks noGrp="1" noChangeAspect="1"/>
          </p:cNvPicPr>
          <p:nvPr>
            <p:ph idx="1"/>
          </p:nvPr>
        </p:nvPicPr>
        <p:blipFill rotWithShape="1">
          <a:blip r:embed="rId3"/>
          <a:srcRect l="2520" t="23682" r="71262" b="51672"/>
          <a:stretch/>
        </p:blipFill>
        <p:spPr>
          <a:xfrm>
            <a:off x="680458" y="1221005"/>
            <a:ext cx="4761203" cy="3551625"/>
          </a:xfrm>
          <a:prstGeom prst="rect">
            <a:avLst/>
          </a:prstGeom>
        </p:spPr>
      </p:pic>
      <p:graphicFrame>
        <p:nvGraphicFramePr>
          <p:cNvPr id="5" name="Table 4">
            <a:extLst>
              <a:ext uri="{FF2B5EF4-FFF2-40B4-BE49-F238E27FC236}">
                <a16:creationId xmlns:a16="http://schemas.microsoft.com/office/drawing/2014/main" id="{D04BEF00-1CB1-256B-92B6-E1263B92DCB6}"/>
              </a:ext>
            </a:extLst>
          </p:cNvPr>
          <p:cNvGraphicFramePr>
            <a:graphicFrameLocks noGrp="1"/>
          </p:cNvGraphicFramePr>
          <p:nvPr>
            <p:extLst>
              <p:ext uri="{D42A27DB-BD31-4B8C-83A1-F6EECF244321}">
                <p14:modId xmlns:p14="http://schemas.microsoft.com/office/powerpoint/2010/main" val="1686477364"/>
              </p:ext>
            </p:extLst>
          </p:nvPr>
        </p:nvGraphicFramePr>
        <p:xfrm>
          <a:off x="5681472" y="890016"/>
          <a:ext cx="6057166" cy="4172169"/>
        </p:xfrm>
        <a:graphic>
          <a:graphicData uri="http://schemas.openxmlformats.org/drawingml/2006/table">
            <a:tbl>
              <a:tblPr firstRow="1" bandRow="1">
                <a:tableStyleId>{5C22544A-7EE6-4342-B048-85BDC9FD1C3A}</a:tableStyleId>
              </a:tblPr>
              <a:tblGrid>
                <a:gridCol w="6057166">
                  <a:extLst>
                    <a:ext uri="{9D8B030D-6E8A-4147-A177-3AD203B41FA5}">
                      <a16:colId xmlns:a16="http://schemas.microsoft.com/office/drawing/2014/main" val="3143678720"/>
                    </a:ext>
                  </a:extLst>
                </a:gridCol>
              </a:tblGrid>
              <a:tr h="779641">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997447">
                <a:tc>
                  <a:txBody>
                    <a:bodyPr/>
                    <a:lstStyle/>
                    <a:p>
                      <a:r>
                        <a:rPr lang="en-US" sz="2000" dirty="0"/>
                        <a:t>“Holds me accountable for the place I have gone.”</a:t>
                      </a:r>
                    </a:p>
                  </a:txBody>
                  <a:tcPr/>
                </a:tc>
                <a:extLst>
                  <a:ext uri="{0D108BD9-81ED-4DB2-BD59-A6C34878D82A}">
                    <a16:rowId xmlns:a16="http://schemas.microsoft.com/office/drawing/2014/main" val="516147402"/>
                  </a:ext>
                </a:extLst>
              </a:tr>
              <a:tr h="779641">
                <a:tc>
                  <a:txBody>
                    <a:bodyPr/>
                    <a:lstStyle/>
                    <a:p>
                      <a:r>
                        <a:rPr lang="en-US" sz="2000" dirty="0"/>
                        <a:t>“I don't mind sharing the location as long as it's not used nefariously.”</a:t>
                      </a:r>
                    </a:p>
                  </a:txBody>
                  <a:tcPr/>
                </a:tc>
                <a:extLst>
                  <a:ext uri="{0D108BD9-81ED-4DB2-BD59-A6C34878D82A}">
                    <a16:rowId xmlns:a16="http://schemas.microsoft.com/office/drawing/2014/main" val="3728809665"/>
                  </a:ext>
                </a:extLst>
              </a:tr>
              <a:tr h="1595916">
                <a:tc>
                  <a:txBody>
                    <a:bodyPr/>
                    <a:lstStyle/>
                    <a:p>
                      <a:r>
                        <a:rPr lang="en-US" sz="2000" dirty="0"/>
                        <a:t>“I don't mind sharing my GPS I'm not doing anything I'm not supposed to, so it does not bother me and as I stated before I understand this is a study for opioid addiction, and I'm happy to be part of the solution now.”</a:t>
                      </a:r>
                    </a:p>
                  </a:txBody>
                  <a:tcPr/>
                </a:tc>
                <a:extLst>
                  <a:ext uri="{0D108BD9-81ED-4DB2-BD59-A6C34878D82A}">
                    <a16:rowId xmlns:a16="http://schemas.microsoft.com/office/drawing/2014/main" val="1331224309"/>
                  </a:ext>
                </a:extLst>
              </a:tr>
            </a:tbl>
          </a:graphicData>
        </a:graphic>
      </p:graphicFrame>
      <p:sp>
        <p:nvSpPr>
          <p:cNvPr id="6" name="Arrow: Down 5">
            <a:extLst>
              <a:ext uri="{FF2B5EF4-FFF2-40B4-BE49-F238E27FC236}">
                <a16:creationId xmlns:a16="http://schemas.microsoft.com/office/drawing/2014/main" id="{AB99A72F-8AD9-22E0-8162-EF188528925C}"/>
              </a:ext>
            </a:extLst>
          </p:cNvPr>
          <p:cNvSpPr/>
          <p:nvPr/>
        </p:nvSpPr>
        <p:spPr>
          <a:xfrm>
            <a:off x="8495678" y="5249333"/>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479DF95-1F39-FA70-F69B-E5E8ACBC40C1}"/>
              </a:ext>
            </a:extLst>
          </p:cNvPr>
          <p:cNvSpPr/>
          <p:nvPr/>
        </p:nvSpPr>
        <p:spPr>
          <a:xfrm rot="10800000">
            <a:off x="10598535" y="5249333"/>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C137C24-1EAD-AAB4-6302-52CB588636A1}"/>
              </a:ext>
            </a:extLst>
          </p:cNvPr>
          <p:cNvSpPr txBox="1"/>
          <p:nvPr/>
        </p:nvSpPr>
        <p:spPr>
          <a:xfrm>
            <a:off x="7742817" y="6261939"/>
            <a:ext cx="199035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Black participants</a:t>
            </a:r>
          </a:p>
        </p:txBody>
      </p:sp>
      <p:sp>
        <p:nvSpPr>
          <p:cNvPr id="9" name="TextBox 8">
            <a:extLst>
              <a:ext uri="{FF2B5EF4-FFF2-40B4-BE49-F238E27FC236}">
                <a16:creationId xmlns:a16="http://schemas.microsoft.com/office/drawing/2014/main" id="{98863AC4-8312-80E6-5BA7-64F69EE9E8CF}"/>
              </a:ext>
            </a:extLst>
          </p:cNvPr>
          <p:cNvSpPr txBox="1"/>
          <p:nvPr/>
        </p:nvSpPr>
        <p:spPr>
          <a:xfrm>
            <a:off x="9832626" y="6261940"/>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Tree>
    <p:extLst>
      <p:ext uri="{BB962C8B-B14F-4D97-AF65-F5344CB8AC3E}">
        <p14:creationId xmlns:p14="http://schemas.microsoft.com/office/powerpoint/2010/main" val="31016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C81D60-01D9-8107-3888-0F0E0DABD728}"/>
              </a:ext>
            </a:extLst>
          </p:cNvPr>
          <p:cNvPicPr>
            <a:picLocks noGrp="1" noChangeAspect="1"/>
          </p:cNvPicPr>
          <p:nvPr>
            <p:ph idx="1"/>
          </p:nvPr>
        </p:nvPicPr>
        <p:blipFill rotWithShape="1">
          <a:blip r:embed="rId3"/>
          <a:srcRect l="3638" t="47656" r="72222" b="27804"/>
          <a:stretch/>
        </p:blipFill>
        <p:spPr>
          <a:xfrm>
            <a:off x="441172" y="1250054"/>
            <a:ext cx="5305777" cy="3323622"/>
          </a:xfrm>
          <a:prstGeom prst="rect">
            <a:avLst/>
          </a:prstGeom>
        </p:spPr>
      </p:pic>
      <p:graphicFrame>
        <p:nvGraphicFramePr>
          <p:cNvPr id="5" name="Table 4">
            <a:extLst>
              <a:ext uri="{FF2B5EF4-FFF2-40B4-BE49-F238E27FC236}">
                <a16:creationId xmlns:a16="http://schemas.microsoft.com/office/drawing/2014/main" id="{D544D2B8-60EE-0CF2-982C-4756FC8CAE74}"/>
              </a:ext>
            </a:extLst>
          </p:cNvPr>
          <p:cNvGraphicFramePr>
            <a:graphicFrameLocks noGrp="1"/>
          </p:cNvGraphicFramePr>
          <p:nvPr>
            <p:extLst>
              <p:ext uri="{D42A27DB-BD31-4B8C-83A1-F6EECF244321}">
                <p14:modId xmlns:p14="http://schemas.microsoft.com/office/powerpoint/2010/main" val="3806140169"/>
              </p:ext>
            </p:extLst>
          </p:nvPr>
        </p:nvGraphicFramePr>
        <p:xfrm>
          <a:off x="6152445" y="796973"/>
          <a:ext cx="5495162" cy="4341171"/>
        </p:xfrm>
        <a:graphic>
          <a:graphicData uri="http://schemas.openxmlformats.org/drawingml/2006/table">
            <a:tbl>
              <a:tblPr firstRow="1" bandRow="1">
                <a:tableStyleId>{5C22544A-7EE6-4342-B048-85BDC9FD1C3A}</a:tableStyleId>
              </a:tblPr>
              <a:tblGrid>
                <a:gridCol w="5495162">
                  <a:extLst>
                    <a:ext uri="{9D8B030D-6E8A-4147-A177-3AD203B41FA5}">
                      <a16:colId xmlns:a16="http://schemas.microsoft.com/office/drawing/2014/main" val="3143678720"/>
                    </a:ext>
                  </a:extLst>
                </a:gridCol>
              </a:tblGrid>
              <a:tr h="754547">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965344">
                <a:tc>
                  <a:txBody>
                    <a:bodyPr/>
                    <a:lstStyle/>
                    <a:p>
                      <a:r>
                        <a:rPr lang="en-US" sz="2000" dirty="0"/>
                        <a:t>“I also enjoy the monthly update because it helps me take inventory over the month about who I've been talking to and how they affect me.”</a:t>
                      </a:r>
                    </a:p>
                  </a:txBody>
                  <a:tcPr/>
                </a:tc>
                <a:extLst>
                  <a:ext uri="{0D108BD9-81ED-4DB2-BD59-A6C34878D82A}">
                    <a16:rowId xmlns:a16="http://schemas.microsoft.com/office/drawing/2014/main" val="516147402"/>
                  </a:ext>
                </a:extLst>
              </a:tr>
              <a:tr h="965344">
                <a:tc>
                  <a:txBody>
                    <a:bodyPr/>
                    <a:lstStyle/>
                    <a:p>
                      <a:r>
                        <a:rPr lang="en-US" sz="2000" dirty="0"/>
                        <a:t>“Helps me be mindful of the people, places, and things and their impact.”</a:t>
                      </a:r>
                    </a:p>
                  </a:txBody>
                  <a:tcPr/>
                </a:tc>
                <a:extLst>
                  <a:ext uri="{0D108BD9-81ED-4DB2-BD59-A6C34878D82A}">
                    <a16:rowId xmlns:a16="http://schemas.microsoft.com/office/drawing/2014/main" val="3728809665"/>
                  </a:ext>
                </a:extLst>
              </a:tr>
              <a:tr h="1544550">
                <a:tc>
                  <a:txBody>
                    <a:bodyPr/>
                    <a:lstStyle/>
                    <a:p>
                      <a:r>
                        <a:rPr lang="en-US" sz="2000" dirty="0"/>
                        <a:t>“Honestly takes 10 seconds and its super easy. I've noticed some people in the chats actually get high risk location warnings, which is cool, hope this works out for some people. even if it saves only one life.”</a:t>
                      </a:r>
                    </a:p>
                  </a:txBody>
                  <a:tcPr/>
                </a:tc>
                <a:extLst>
                  <a:ext uri="{0D108BD9-81ED-4DB2-BD59-A6C34878D82A}">
                    <a16:rowId xmlns:a16="http://schemas.microsoft.com/office/drawing/2014/main" val="1331224309"/>
                  </a:ext>
                </a:extLst>
              </a:tr>
            </a:tbl>
          </a:graphicData>
        </a:graphic>
      </p:graphicFrame>
      <p:sp>
        <p:nvSpPr>
          <p:cNvPr id="6" name="Arrow: Down 5">
            <a:extLst>
              <a:ext uri="{FF2B5EF4-FFF2-40B4-BE49-F238E27FC236}">
                <a16:creationId xmlns:a16="http://schemas.microsoft.com/office/drawing/2014/main" id="{C924498C-2227-70E8-A3DE-A7780A3CA774}"/>
              </a:ext>
            </a:extLst>
          </p:cNvPr>
          <p:cNvSpPr/>
          <p:nvPr/>
        </p:nvSpPr>
        <p:spPr>
          <a:xfrm>
            <a:off x="10397067" y="5396090"/>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79BD192-7990-BF7F-DB68-78C23D7BA569}"/>
              </a:ext>
            </a:extLst>
          </p:cNvPr>
          <p:cNvSpPr/>
          <p:nvPr/>
        </p:nvSpPr>
        <p:spPr>
          <a:xfrm rot="10800000">
            <a:off x="8022352" y="5396090"/>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C5316EE-9278-DD54-9D5B-971E4CF3FEE9}"/>
              </a:ext>
            </a:extLst>
          </p:cNvPr>
          <p:cNvSpPr txBox="1"/>
          <p:nvPr/>
        </p:nvSpPr>
        <p:spPr>
          <a:xfrm>
            <a:off x="7246248" y="6374498"/>
            <a:ext cx="2036840"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Black participants </a:t>
            </a:r>
          </a:p>
        </p:txBody>
      </p:sp>
      <p:sp>
        <p:nvSpPr>
          <p:cNvPr id="9" name="TextBox 8">
            <a:extLst>
              <a:ext uri="{FF2B5EF4-FFF2-40B4-BE49-F238E27FC236}">
                <a16:creationId xmlns:a16="http://schemas.microsoft.com/office/drawing/2014/main" id="{A901180C-0ABE-441C-C21A-946A3B3F1E86}"/>
              </a:ext>
            </a:extLst>
          </p:cNvPr>
          <p:cNvSpPr txBox="1"/>
          <p:nvPr/>
        </p:nvSpPr>
        <p:spPr>
          <a:xfrm>
            <a:off x="9631158" y="6374498"/>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Tree>
    <p:extLst>
      <p:ext uri="{BB962C8B-B14F-4D97-AF65-F5344CB8AC3E}">
        <p14:creationId xmlns:p14="http://schemas.microsoft.com/office/powerpoint/2010/main" val="427542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592102-BF15-D323-2018-1685BCB20C87}"/>
              </a:ext>
            </a:extLst>
          </p:cNvPr>
          <p:cNvPicPr>
            <a:picLocks noGrp="1" noChangeAspect="1"/>
          </p:cNvPicPr>
          <p:nvPr>
            <p:ph idx="1"/>
          </p:nvPr>
        </p:nvPicPr>
        <p:blipFill rotWithShape="1">
          <a:blip r:embed="rId3"/>
          <a:srcRect l="53517" t="47550" r="23942" b="28323"/>
          <a:stretch/>
        </p:blipFill>
        <p:spPr>
          <a:xfrm>
            <a:off x="432411" y="1106170"/>
            <a:ext cx="5237321" cy="3454399"/>
          </a:xfrm>
          <a:prstGeom prst="rect">
            <a:avLst/>
          </a:prstGeom>
        </p:spPr>
      </p:pic>
      <p:graphicFrame>
        <p:nvGraphicFramePr>
          <p:cNvPr id="5" name="Table 4">
            <a:extLst>
              <a:ext uri="{FF2B5EF4-FFF2-40B4-BE49-F238E27FC236}">
                <a16:creationId xmlns:a16="http://schemas.microsoft.com/office/drawing/2014/main" id="{17430AFB-0A3C-200C-B8B5-1650B8BC0F00}"/>
              </a:ext>
            </a:extLst>
          </p:cNvPr>
          <p:cNvGraphicFramePr>
            <a:graphicFrameLocks noGrp="1"/>
          </p:cNvGraphicFramePr>
          <p:nvPr>
            <p:extLst>
              <p:ext uri="{D42A27DB-BD31-4B8C-83A1-F6EECF244321}">
                <p14:modId xmlns:p14="http://schemas.microsoft.com/office/powerpoint/2010/main" val="3228426872"/>
              </p:ext>
            </p:extLst>
          </p:nvPr>
        </p:nvGraphicFramePr>
        <p:xfrm>
          <a:off x="6034955" y="905083"/>
          <a:ext cx="5625027" cy="3856571"/>
        </p:xfrm>
        <a:graphic>
          <a:graphicData uri="http://schemas.openxmlformats.org/drawingml/2006/table">
            <a:tbl>
              <a:tblPr firstRow="1" bandRow="1">
                <a:tableStyleId>{5C22544A-7EE6-4342-B048-85BDC9FD1C3A}</a:tableStyleId>
              </a:tblPr>
              <a:tblGrid>
                <a:gridCol w="5625027">
                  <a:extLst>
                    <a:ext uri="{9D8B030D-6E8A-4147-A177-3AD203B41FA5}">
                      <a16:colId xmlns:a16="http://schemas.microsoft.com/office/drawing/2014/main" val="3143678720"/>
                    </a:ext>
                  </a:extLst>
                </a:gridCol>
              </a:tblGrid>
              <a:tr h="901201">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901201">
                <a:tc>
                  <a:txBody>
                    <a:bodyPr/>
                    <a:lstStyle/>
                    <a:p>
                      <a:r>
                        <a:rPr lang="en-US" sz="2000" dirty="0"/>
                        <a:t>“I don't really care, willing to do it for science.”</a:t>
                      </a:r>
                    </a:p>
                  </a:txBody>
                  <a:tcPr/>
                </a:tc>
                <a:extLst>
                  <a:ext uri="{0D108BD9-81ED-4DB2-BD59-A6C34878D82A}">
                    <a16:rowId xmlns:a16="http://schemas.microsoft.com/office/drawing/2014/main" val="516147402"/>
                  </a:ext>
                </a:extLst>
              </a:tr>
              <a:tr h="901201">
                <a:tc>
                  <a:txBody>
                    <a:bodyPr/>
                    <a:lstStyle/>
                    <a:p>
                      <a:r>
                        <a:rPr lang="en-US" sz="2000" dirty="0"/>
                        <a:t>“I don't even remember to think or care about sharing my GPS data.”</a:t>
                      </a:r>
                    </a:p>
                  </a:txBody>
                  <a:tcPr/>
                </a:tc>
                <a:extLst>
                  <a:ext uri="{0D108BD9-81ED-4DB2-BD59-A6C34878D82A}">
                    <a16:rowId xmlns:a16="http://schemas.microsoft.com/office/drawing/2014/main" val="3728809665"/>
                  </a:ext>
                </a:extLst>
              </a:tr>
              <a:tr h="1152968">
                <a:tc>
                  <a:txBody>
                    <a:bodyPr/>
                    <a:lstStyle/>
                    <a:p>
                      <a:r>
                        <a:rPr lang="en-US" sz="2000" dirty="0"/>
                        <a:t>“I don't mind because I know you all are trying to save drug addicts lives thank you star.”</a:t>
                      </a:r>
                    </a:p>
                  </a:txBody>
                  <a:tcPr/>
                </a:tc>
                <a:extLst>
                  <a:ext uri="{0D108BD9-81ED-4DB2-BD59-A6C34878D82A}">
                    <a16:rowId xmlns:a16="http://schemas.microsoft.com/office/drawing/2014/main" val="1331224309"/>
                  </a:ext>
                </a:extLst>
              </a:tr>
            </a:tbl>
          </a:graphicData>
        </a:graphic>
      </p:graphicFrame>
      <p:sp>
        <p:nvSpPr>
          <p:cNvPr id="6" name="Arrow: Down 5">
            <a:extLst>
              <a:ext uri="{FF2B5EF4-FFF2-40B4-BE49-F238E27FC236}">
                <a16:creationId xmlns:a16="http://schemas.microsoft.com/office/drawing/2014/main" id="{A7BB9525-F685-8A93-FE9B-4A4535020E3E}"/>
              </a:ext>
            </a:extLst>
          </p:cNvPr>
          <p:cNvSpPr/>
          <p:nvPr/>
        </p:nvSpPr>
        <p:spPr>
          <a:xfrm>
            <a:off x="6254045" y="5155240"/>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273FAE2-6557-CBE1-39D4-D767456EB4DF}"/>
              </a:ext>
            </a:extLst>
          </p:cNvPr>
          <p:cNvSpPr/>
          <p:nvPr/>
        </p:nvSpPr>
        <p:spPr>
          <a:xfrm>
            <a:off x="8362837" y="5155240"/>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AB91097B-FF37-29E3-49B0-0EFF22D7ACD1}"/>
              </a:ext>
            </a:extLst>
          </p:cNvPr>
          <p:cNvSpPr/>
          <p:nvPr/>
        </p:nvSpPr>
        <p:spPr>
          <a:xfrm>
            <a:off x="10448263" y="5155240"/>
            <a:ext cx="484632" cy="978408"/>
          </a:xfrm>
          <a:prstGeom prst="up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915433-A21C-F08A-D14C-7FB75CFE969A}"/>
              </a:ext>
            </a:extLst>
          </p:cNvPr>
          <p:cNvSpPr txBox="1"/>
          <p:nvPr/>
        </p:nvSpPr>
        <p:spPr>
          <a:xfrm>
            <a:off x="9682354" y="6211331"/>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
        <p:nvSpPr>
          <p:cNvPr id="10" name="TextBox 9">
            <a:extLst>
              <a:ext uri="{FF2B5EF4-FFF2-40B4-BE49-F238E27FC236}">
                <a16:creationId xmlns:a16="http://schemas.microsoft.com/office/drawing/2014/main" id="{95406F59-F0B9-29F4-2B5C-59E211194BB1}"/>
              </a:ext>
            </a:extLst>
          </p:cNvPr>
          <p:cNvSpPr txBox="1"/>
          <p:nvPr/>
        </p:nvSpPr>
        <p:spPr>
          <a:xfrm>
            <a:off x="7609976" y="6213773"/>
            <a:ext cx="199035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Black participants</a:t>
            </a:r>
          </a:p>
        </p:txBody>
      </p:sp>
      <p:sp>
        <p:nvSpPr>
          <p:cNvPr id="11" name="TextBox 10">
            <a:extLst>
              <a:ext uri="{FF2B5EF4-FFF2-40B4-BE49-F238E27FC236}">
                <a16:creationId xmlns:a16="http://schemas.microsoft.com/office/drawing/2014/main" id="{4CCE34D8-18F8-DC6B-359A-08909AF36340}"/>
              </a:ext>
            </a:extLst>
          </p:cNvPr>
          <p:cNvSpPr txBox="1"/>
          <p:nvPr/>
        </p:nvSpPr>
        <p:spPr>
          <a:xfrm>
            <a:off x="5336075" y="6211331"/>
            <a:ext cx="2320572"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Hispanic participants</a:t>
            </a:r>
          </a:p>
        </p:txBody>
      </p:sp>
    </p:spTree>
    <p:extLst>
      <p:ext uri="{BB962C8B-B14F-4D97-AF65-F5344CB8AC3E}">
        <p14:creationId xmlns:p14="http://schemas.microsoft.com/office/powerpoint/2010/main" val="9215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ACCA3B-6EB9-375D-4F01-1322ABD021C9}"/>
              </a:ext>
            </a:extLst>
          </p:cNvPr>
          <p:cNvPicPr>
            <a:picLocks noGrp="1" noChangeAspect="1"/>
          </p:cNvPicPr>
          <p:nvPr>
            <p:ph idx="1"/>
          </p:nvPr>
        </p:nvPicPr>
        <p:blipFill rotWithShape="1">
          <a:blip r:embed="rId3"/>
          <a:srcRect l="4278" t="72196" r="72701" b="2898"/>
          <a:stretch/>
        </p:blipFill>
        <p:spPr>
          <a:xfrm>
            <a:off x="643468" y="1278127"/>
            <a:ext cx="4775200" cy="3183465"/>
          </a:xfrm>
          <a:prstGeom prst="rect">
            <a:avLst/>
          </a:prstGeom>
        </p:spPr>
      </p:pic>
      <p:graphicFrame>
        <p:nvGraphicFramePr>
          <p:cNvPr id="5" name="Table 4">
            <a:extLst>
              <a:ext uri="{FF2B5EF4-FFF2-40B4-BE49-F238E27FC236}">
                <a16:creationId xmlns:a16="http://schemas.microsoft.com/office/drawing/2014/main" id="{02034CD9-689B-AEC6-04AC-D38BF976EE30}"/>
              </a:ext>
            </a:extLst>
          </p:cNvPr>
          <p:cNvGraphicFramePr>
            <a:graphicFrameLocks noGrp="1"/>
          </p:cNvGraphicFramePr>
          <p:nvPr>
            <p:extLst>
              <p:ext uri="{D42A27DB-BD31-4B8C-83A1-F6EECF244321}">
                <p14:modId xmlns:p14="http://schemas.microsoft.com/office/powerpoint/2010/main" val="3496586073"/>
              </p:ext>
            </p:extLst>
          </p:nvPr>
        </p:nvGraphicFramePr>
        <p:xfrm>
          <a:off x="5989954" y="926590"/>
          <a:ext cx="5666571" cy="3886537"/>
        </p:xfrm>
        <a:graphic>
          <a:graphicData uri="http://schemas.openxmlformats.org/drawingml/2006/table">
            <a:tbl>
              <a:tblPr firstRow="1" bandRow="1">
                <a:tableStyleId>{5C22544A-7EE6-4342-B048-85BDC9FD1C3A}</a:tableStyleId>
              </a:tblPr>
              <a:tblGrid>
                <a:gridCol w="5666571">
                  <a:extLst>
                    <a:ext uri="{9D8B030D-6E8A-4147-A177-3AD203B41FA5}">
                      <a16:colId xmlns:a16="http://schemas.microsoft.com/office/drawing/2014/main" val="3143678720"/>
                    </a:ext>
                  </a:extLst>
                </a:gridCol>
              </a:tblGrid>
              <a:tr h="833452">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1386181">
                <a:tc>
                  <a:txBody>
                    <a:bodyPr/>
                    <a:lstStyle/>
                    <a:p>
                      <a:r>
                        <a:rPr lang="en-US" sz="2000" dirty="0"/>
                        <a:t>“Lots of these are really personal and private. But knowing there are things that could potentially be used to get me in trouble in some way or another does scare me some.”</a:t>
                      </a:r>
                    </a:p>
                  </a:txBody>
                  <a:tcPr/>
                </a:tc>
                <a:extLst>
                  <a:ext uri="{0D108BD9-81ED-4DB2-BD59-A6C34878D82A}">
                    <a16:rowId xmlns:a16="http://schemas.microsoft.com/office/drawing/2014/main" val="516147402"/>
                  </a:ext>
                </a:extLst>
              </a:tr>
              <a:tr h="833452">
                <a:tc>
                  <a:txBody>
                    <a:bodyPr/>
                    <a:lstStyle/>
                    <a:p>
                      <a:r>
                        <a:rPr lang="en-US" sz="2000" dirty="0"/>
                        <a:t>“Don't like being tracked.”</a:t>
                      </a:r>
                    </a:p>
                  </a:txBody>
                  <a:tcPr/>
                </a:tc>
                <a:extLst>
                  <a:ext uri="{0D108BD9-81ED-4DB2-BD59-A6C34878D82A}">
                    <a16:rowId xmlns:a16="http://schemas.microsoft.com/office/drawing/2014/main" val="3728809665"/>
                  </a:ext>
                </a:extLst>
              </a:tr>
              <a:tr h="833452">
                <a:tc>
                  <a:txBody>
                    <a:bodyPr/>
                    <a:lstStyle/>
                    <a:p>
                      <a:r>
                        <a:rPr lang="en-US" sz="2000" dirty="0"/>
                        <a:t>“Once again, I'm a very private person.”</a:t>
                      </a:r>
                    </a:p>
                  </a:txBody>
                  <a:tcPr/>
                </a:tc>
                <a:extLst>
                  <a:ext uri="{0D108BD9-81ED-4DB2-BD59-A6C34878D82A}">
                    <a16:rowId xmlns:a16="http://schemas.microsoft.com/office/drawing/2014/main" val="1331224309"/>
                  </a:ext>
                </a:extLst>
              </a:tr>
            </a:tbl>
          </a:graphicData>
        </a:graphic>
      </p:graphicFrame>
      <p:sp>
        <p:nvSpPr>
          <p:cNvPr id="6" name="Arrow: Down 5">
            <a:extLst>
              <a:ext uri="{FF2B5EF4-FFF2-40B4-BE49-F238E27FC236}">
                <a16:creationId xmlns:a16="http://schemas.microsoft.com/office/drawing/2014/main" id="{42A6D13C-1CD1-F315-C0E5-F239A1134FEC}"/>
              </a:ext>
            </a:extLst>
          </p:cNvPr>
          <p:cNvSpPr/>
          <p:nvPr/>
        </p:nvSpPr>
        <p:spPr>
          <a:xfrm>
            <a:off x="10296256" y="5163708"/>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4F1AE3FB-D509-D384-C2C3-B524189D0D16}"/>
              </a:ext>
            </a:extLst>
          </p:cNvPr>
          <p:cNvSpPr/>
          <p:nvPr/>
        </p:nvSpPr>
        <p:spPr>
          <a:xfrm rot="10800000">
            <a:off x="8240888" y="5163708"/>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CC8D5C-0E3D-C467-23FD-20F9233E8B44}"/>
              </a:ext>
            </a:extLst>
          </p:cNvPr>
          <p:cNvSpPr txBox="1"/>
          <p:nvPr/>
        </p:nvSpPr>
        <p:spPr>
          <a:xfrm>
            <a:off x="9530348" y="6238712"/>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
        <p:nvSpPr>
          <p:cNvPr id="9" name="TextBox 8">
            <a:extLst>
              <a:ext uri="{FF2B5EF4-FFF2-40B4-BE49-F238E27FC236}">
                <a16:creationId xmlns:a16="http://schemas.microsoft.com/office/drawing/2014/main" id="{746E1892-1E2B-718F-F5FF-9EEF8B890F32}"/>
              </a:ext>
            </a:extLst>
          </p:cNvPr>
          <p:cNvSpPr txBox="1"/>
          <p:nvPr/>
        </p:nvSpPr>
        <p:spPr>
          <a:xfrm>
            <a:off x="7488028" y="6238712"/>
            <a:ext cx="199035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Black participants</a:t>
            </a:r>
          </a:p>
        </p:txBody>
      </p:sp>
    </p:spTree>
    <p:extLst>
      <p:ext uri="{BB962C8B-B14F-4D97-AF65-F5344CB8AC3E}">
        <p14:creationId xmlns:p14="http://schemas.microsoft.com/office/powerpoint/2010/main" val="34155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8" name="Rectangle 41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E3DA0-421B-75C7-298E-B3339EE754D7}"/>
              </a:ext>
            </a:extLst>
          </p:cNvPr>
          <p:cNvSpPr>
            <a:spLocks noGrp="1"/>
          </p:cNvSpPr>
          <p:nvPr>
            <p:ph type="title"/>
          </p:nvPr>
        </p:nvSpPr>
        <p:spPr>
          <a:xfrm>
            <a:off x="6414010" y="211085"/>
            <a:ext cx="3822189" cy="1899912"/>
          </a:xfrm>
        </p:spPr>
        <p:txBody>
          <a:bodyPr>
            <a:normAutofit/>
          </a:bodyPr>
          <a:lstStyle/>
          <a:p>
            <a:r>
              <a:rPr lang="en-US" dirty="0">
                <a:effectLst>
                  <a:outerShdw blurRad="38100" dist="38100" dir="2700000" algn="tl">
                    <a:srgbClr val="000000">
                      <a:alpha val="43137"/>
                    </a:srgbClr>
                  </a:outerShdw>
                </a:effectLst>
              </a:rPr>
              <a:t>Risk Monitoring</a:t>
            </a:r>
          </a:p>
        </p:txBody>
      </p:sp>
      <p:pic>
        <p:nvPicPr>
          <p:cNvPr id="1026" name="Picture 2" descr="Transforming Smartphone Sensors into Health Insights - Google Health">
            <a:extLst>
              <a:ext uri="{FF2B5EF4-FFF2-40B4-BE49-F238E27FC236}">
                <a16:creationId xmlns:a16="http://schemas.microsoft.com/office/drawing/2014/main" id="{04DC4709-47BD-69A6-C434-0BA9EB9CA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482" r="8694" b="-2"/>
          <a:stretch/>
        </p:blipFill>
        <p:spPr bwMode="auto">
          <a:xfrm>
            <a:off x="1" y="10"/>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BB1CA6-0641-E71D-C9CB-A0EEEDD76FD1}"/>
              </a:ext>
            </a:extLst>
          </p:cNvPr>
          <p:cNvSpPr>
            <a:spLocks noGrp="1"/>
          </p:cNvSpPr>
          <p:nvPr>
            <p:ph idx="1"/>
          </p:nvPr>
        </p:nvSpPr>
        <p:spPr>
          <a:xfrm>
            <a:off x="6594632" y="1773575"/>
            <a:ext cx="4637812" cy="3742762"/>
          </a:xfrm>
        </p:spPr>
        <p:txBody>
          <a:bodyPr>
            <a:noAutofit/>
          </a:bodyPr>
          <a:lstStyle/>
          <a:p>
            <a:r>
              <a:rPr lang="en-US" b="0" i="0" dirty="0">
                <a:effectLst>
                  <a:outerShdw blurRad="38100" dist="38100" dir="2700000" algn="tl">
                    <a:srgbClr val="000000">
                      <a:alpha val="43137"/>
                    </a:srgbClr>
                  </a:outerShdw>
                </a:effectLst>
              </a:rPr>
              <a:t>Uses personal sensing and machine learning to </a:t>
            </a:r>
            <a:r>
              <a:rPr lang="en-US" b="0" i="0" dirty="0">
                <a:solidFill>
                  <a:srgbClr val="FFFF00"/>
                </a:solidFill>
                <a:effectLst>
                  <a:outerShdw blurRad="38100" dist="38100" dir="2700000" algn="tl">
                    <a:srgbClr val="000000">
                      <a:alpha val="43137"/>
                    </a:srgbClr>
                  </a:outerShdw>
                </a:effectLst>
              </a:rPr>
              <a:t>predict</a:t>
            </a:r>
            <a:r>
              <a:rPr lang="en-US" b="0" i="0" dirty="0">
                <a:effectLst>
                  <a:outerShdw blurRad="38100" dist="38100" dir="2700000" algn="tl">
                    <a:srgbClr val="000000">
                      <a:alpha val="43137"/>
                    </a:srgbClr>
                  </a:outerShdw>
                </a:effectLst>
              </a:rPr>
              <a:t> and </a:t>
            </a:r>
            <a:r>
              <a:rPr lang="en-US" b="0" i="0" dirty="0">
                <a:solidFill>
                  <a:srgbClr val="FFFF00"/>
                </a:solidFill>
                <a:effectLst>
                  <a:outerShdw blurRad="38100" dist="38100" dir="2700000" algn="tl">
                    <a:srgbClr val="000000">
                      <a:alpha val="43137"/>
                    </a:srgbClr>
                  </a:outerShdw>
                </a:effectLst>
              </a:rPr>
              <a:t>alert </a:t>
            </a:r>
            <a:r>
              <a:rPr lang="en-US" b="0" i="0" dirty="0">
                <a:effectLst>
                  <a:outerShdw blurRad="38100" dist="38100" dir="2700000" algn="tl">
                    <a:srgbClr val="000000">
                      <a:alpha val="43137"/>
                    </a:srgbClr>
                  </a:outerShdw>
                </a:effectLst>
              </a:rPr>
              <a:t>individuals of their </a:t>
            </a:r>
            <a:r>
              <a:rPr lang="en-US" b="0" i="0" dirty="0">
                <a:solidFill>
                  <a:srgbClr val="FFFF00"/>
                </a:solidFill>
                <a:effectLst>
                  <a:outerShdw blurRad="38100" dist="38100" dir="2700000" algn="tl">
                    <a:srgbClr val="000000">
                      <a:alpha val="43137"/>
                    </a:srgbClr>
                  </a:outerShdw>
                </a:effectLst>
              </a:rPr>
              <a:t>risk of relapse</a:t>
            </a:r>
            <a:r>
              <a:rPr lang="en-US" b="0" i="0" dirty="0">
                <a:effectLst>
                  <a:outerShdw blurRad="38100" dist="38100" dir="2700000" algn="tl">
                    <a:srgbClr val="000000">
                      <a:alpha val="43137"/>
                    </a:srgbClr>
                  </a:outerShdw>
                </a:effectLst>
              </a:rPr>
              <a:t>.</a:t>
            </a:r>
          </a:p>
          <a:p>
            <a:r>
              <a:rPr lang="en-US" dirty="0">
                <a:effectLst>
                  <a:outerShdw blurRad="38100" dist="38100" dir="2700000" algn="tl">
                    <a:srgbClr val="000000">
                      <a:alpha val="43137"/>
                    </a:srgbClr>
                  </a:outerShdw>
                </a:effectLst>
              </a:rPr>
              <a:t>While the potential for reaching a largely underserved population is high, it requires individuals find personal sensing </a:t>
            </a:r>
            <a:r>
              <a:rPr lang="en-US" dirty="0">
                <a:solidFill>
                  <a:srgbClr val="FFFF00"/>
                </a:solidFill>
                <a:effectLst>
                  <a:outerShdw blurRad="38100" dist="38100" dir="2700000" algn="tl">
                    <a:srgbClr val="000000">
                      <a:alpha val="43137"/>
                    </a:srgbClr>
                  </a:outerShdw>
                </a:effectLst>
              </a:rPr>
              <a:t>acceptable</a:t>
            </a:r>
            <a:r>
              <a:rPr lang="en-US" dirty="0">
                <a:effectLst>
                  <a:outerShdw blurRad="38100" dist="38100" dir="2700000" algn="tl">
                    <a:srgbClr val="000000">
                      <a:alpha val="43137"/>
                    </a:srgbClr>
                  </a:outerShdw>
                </a:effectLst>
              </a:rPr>
              <a:t>.</a:t>
            </a:r>
            <a:endParaRPr lang="en-US" b="0" i="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733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4AD5492-8854-0CB5-6309-258F5B0D2EC0}"/>
              </a:ext>
            </a:extLst>
          </p:cNvPr>
          <p:cNvPicPr>
            <a:picLocks noGrp="1" noChangeAspect="1"/>
          </p:cNvPicPr>
          <p:nvPr>
            <p:ph idx="1"/>
          </p:nvPr>
        </p:nvPicPr>
        <p:blipFill rotWithShape="1">
          <a:blip r:embed="rId3"/>
          <a:srcRect l="29057" t="71637" r="48242" b="2898"/>
          <a:stretch/>
        </p:blipFill>
        <p:spPr>
          <a:xfrm>
            <a:off x="519290" y="1270374"/>
            <a:ext cx="4865511" cy="3363081"/>
          </a:xfrm>
          <a:prstGeom prst="rect">
            <a:avLst/>
          </a:prstGeom>
        </p:spPr>
      </p:pic>
      <p:graphicFrame>
        <p:nvGraphicFramePr>
          <p:cNvPr id="5" name="Table 4">
            <a:extLst>
              <a:ext uri="{FF2B5EF4-FFF2-40B4-BE49-F238E27FC236}">
                <a16:creationId xmlns:a16="http://schemas.microsoft.com/office/drawing/2014/main" id="{B4672D48-139E-08E1-A8E2-4F870F9FF803}"/>
              </a:ext>
            </a:extLst>
          </p:cNvPr>
          <p:cNvGraphicFramePr>
            <a:graphicFrameLocks noGrp="1"/>
          </p:cNvGraphicFramePr>
          <p:nvPr>
            <p:extLst>
              <p:ext uri="{D42A27DB-BD31-4B8C-83A1-F6EECF244321}">
                <p14:modId xmlns:p14="http://schemas.microsoft.com/office/powerpoint/2010/main" val="2521709424"/>
              </p:ext>
            </p:extLst>
          </p:nvPr>
        </p:nvGraphicFramePr>
        <p:xfrm>
          <a:off x="5736109" y="853343"/>
          <a:ext cx="5936601" cy="4197145"/>
        </p:xfrm>
        <a:graphic>
          <a:graphicData uri="http://schemas.openxmlformats.org/drawingml/2006/table">
            <a:tbl>
              <a:tblPr firstRow="1" bandRow="1">
                <a:tableStyleId>{5C22544A-7EE6-4342-B048-85BDC9FD1C3A}</a:tableStyleId>
              </a:tblPr>
              <a:tblGrid>
                <a:gridCol w="5936601">
                  <a:extLst>
                    <a:ext uri="{9D8B030D-6E8A-4147-A177-3AD203B41FA5}">
                      <a16:colId xmlns:a16="http://schemas.microsoft.com/office/drawing/2014/main" val="3143678720"/>
                    </a:ext>
                  </a:extLst>
                </a:gridCol>
              </a:tblGrid>
              <a:tr h="719425">
                <a:tc>
                  <a:txBody>
                    <a:bodyPr/>
                    <a:lstStyle/>
                    <a:p>
                      <a:r>
                        <a:rPr lang="en-US" dirty="0">
                          <a:effectLst>
                            <a:outerShdw blurRad="38100" dist="38100" dir="2700000" algn="tl">
                              <a:srgbClr val="000000">
                                <a:alpha val="43137"/>
                              </a:srgbClr>
                            </a:outerShdw>
                          </a:effectLst>
                        </a:rPr>
                        <a:t>Comments</a:t>
                      </a:r>
                    </a:p>
                  </a:txBody>
                  <a:tcPr/>
                </a:tc>
                <a:extLst>
                  <a:ext uri="{0D108BD9-81ED-4DB2-BD59-A6C34878D82A}">
                    <a16:rowId xmlns:a16="http://schemas.microsoft.com/office/drawing/2014/main" val="1255483943"/>
                  </a:ext>
                </a:extLst>
              </a:tr>
              <a:tr h="1561763">
                <a:tc>
                  <a:txBody>
                    <a:bodyPr/>
                    <a:lstStyle/>
                    <a:p>
                      <a:r>
                        <a:rPr lang="en-US" sz="2000" dirty="0"/>
                        <a:t>“I am grateful for the opportunity I have given to help fine tune an application I can see having real world positive consequences for people who struggle with addiction.”</a:t>
                      </a:r>
                    </a:p>
                  </a:txBody>
                  <a:tcPr/>
                </a:tc>
                <a:extLst>
                  <a:ext uri="{0D108BD9-81ED-4DB2-BD59-A6C34878D82A}">
                    <a16:rowId xmlns:a16="http://schemas.microsoft.com/office/drawing/2014/main" val="516147402"/>
                  </a:ext>
                </a:extLst>
              </a:tr>
              <a:tr h="719425">
                <a:tc>
                  <a:txBody>
                    <a:bodyPr/>
                    <a:lstStyle/>
                    <a:p>
                      <a:r>
                        <a:rPr lang="en-US" sz="2000" dirty="0"/>
                        <a:t>“I love this program I appreciate it.”</a:t>
                      </a:r>
                    </a:p>
                  </a:txBody>
                  <a:tcPr/>
                </a:tc>
                <a:extLst>
                  <a:ext uri="{0D108BD9-81ED-4DB2-BD59-A6C34878D82A}">
                    <a16:rowId xmlns:a16="http://schemas.microsoft.com/office/drawing/2014/main" val="3728809665"/>
                  </a:ext>
                </a:extLst>
              </a:tr>
              <a:tr h="1196532">
                <a:tc>
                  <a:txBody>
                    <a:bodyPr/>
                    <a:lstStyle/>
                    <a:p>
                      <a:r>
                        <a:rPr lang="en-US" sz="2000" dirty="0"/>
                        <a:t>“I’m ok with it if it may can help someone else in any way because research on this matter.”</a:t>
                      </a:r>
                    </a:p>
                  </a:txBody>
                  <a:tcPr/>
                </a:tc>
                <a:extLst>
                  <a:ext uri="{0D108BD9-81ED-4DB2-BD59-A6C34878D82A}">
                    <a16:rowId xmlns:a16="http://schemas.microsoft.com/office/drawing/2014/main" val="1331224309"/>
                  </a:ext>
                </a:extLst>
              </a:tr>
            </a:tbl>
          </a:graphicData>
        </a:graphic>
      </p:graphicFrame>
      <p:sp>
        <p:nvSpPr>
          <p:cNvPr id="6" name="Arrow: Down 5">
            <a:extLst>
              <a:ext uri="{FF2B5EF4-FFF2-40B4-BE49-F238E27FC236}">
                <a16:creationId xmlns:a16="http://schemas.microsoft.com/office/drawing/2014/main" id="{E7D3C3B3-E92C-760F-23B8-791B16EFE31F}"/>
              </a:ext>
            </a:extLst>
          </p:cNvPr>
          <p:cNvSpPr/>
          <p:nvPr/>
        </p:nvSpPr>
        <p:spPr>
          <a:xfrm>
            <a:off x="10515599" y="5250045"/>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51BCF810-2E35-F4E6-04C0-A3F2D77CE361}"/>
              </a:ext>
            </a:extLst>
          </p:cNvPr>
          <p:cNvSpPr/>
          <p:nvPr/>
        </p:nvSpPr>
        <p:spPr>
          <a:xfrm rot="10800000">
            <a:off x="8433589" y="5250045"/>
            <a:ext cx="484632" cy="97840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402FA0-CA92-97F4-9658-6A6C6D1134CA}"/>
              </a:ext>
            </a:extLst>
          </p:cNvPr>
          <p:cNvSpPr txBox="1"/>
          <p:nvPr/>
        </p:nvSpPr>
        <p:spPr>
          <a:xfrm>
            <a:off x="9749691" y="6326722"/>
            <a:ext cx="201644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White participants</a:t>
            </a:r>
          </a:p>
        </p:txBody>
      </p:sp>
      <p:sp>
        <p:nvSpPr>
          <p:cNvPr id="9" name="TextBox 8">
            <a:extLst>
              <a:ext uri="{FF2B5EF4-FFF2-40B4-BE49-F238E27FC236}">
                <a16:creationId xmlns:a16="http://schemas.microsoft.com/office/drawing/2014/main" id="{632F6DB1-3F11-1221-EA34-910C45236034}"/>
              </a:ext>
            </a:extLst>
          </p:cNvPr>
          <p:cNvSpPr txBox="1"/>
          <p:nvPr/>
        </p:nvSpPr>
        <p:spPr>
          <a:xfrm>
            <a:off x="7680729" y="6326722"/>
            <a:ext cx="1990353"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Black participants</a:t>
            </a:r>
          </a:p>
        </p:txBody>
      </p:sp>
    </p:spTree>
    <p:extLst>
      <p:ext uri="{BB962C8B-B14F-4D97-AF65-F5344CB8AC3E}">
        <p14:creationId xmlns:p14="http://schemas.microsoft.com/office/powerpoint/2010/main" val="400466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91618-AE61-C8ED-D11C-A08EE58529E7}"/>
              </a:ext>
            </a:extLst>
          </p:cNvPr>
          <p:cNvSpPr>
            <a:spLocks noGrp="1"/>
          </p:cNvSpPr>
          <p:nvPr>
            <p:ph type="title"/>
          </p:nvPr>
        </p:nvSpPr>
        <p:spPr>
          <a:xfrm>
            <a:off x="6399786" y="43343"/>
            <a:ext cx="3822189" cy="1899912"/>
          </a:xfrm>
        </p:spPr>
        <p:txBody>
          <a:bodyPr>
            <a:normAutofit/>
          </a:bodyPr>
          <a:lstStyle/>
          <a:p>
            <a:r>
              <a:rPr lang="en-US" dirty="0">
                <a:effectLst>
                  <a:outerShdw blurRad="38100" dist="38100" dir="2700000" algn="tl">
                    <a:srgbClr val="000000">
                      <a:alpha val="43137"/>
                    </a:srgbClr>
                  </a:outerShdw>
                </a:effectLst>
              </a:rPr>
              <a:t>Implications</a:t>
            </a:r>
          </a:p>
        </p:txBody>
      </p:sp>
      <p:pic>
        <p:nvPicPr>
          <p:cNvPr id="8" name="Picture 7" descr="A group of people holding their phones&#10;&#10;Description automatically generated">
            <a:extLst>
              <a:ext uri="{FF2B5EF4-FFF2-40B4-BE49-F238E27FC236}">
                <a16:creationId xmlns:a16="http://schemas.microsoft.com/office/drawing/2014/main" id="{ECFE2BD6-EDCA-88A7-81A0-DE0303172477}"/>
              </a:ext>
            </a:extLst>
          </p:cNvPr>
          <p:cNvPicPr>
            <a:picLocks noChangeAspect="1"/>
          </p:cNvPicPr>
          <p:nvPr/>
        </p:nvPicPr>
        <p:blipFill>
          <a:blip r:embed="rId3">
            <a:extLst>
              <a:ext uri="{28A0092B-C50C-407E-A947-70E740481C1C}">
                <a14:useLocalDpi xmlns:a14="http://schemas.microsoft.com/office/drawing/2010/main" val="0"/>
              </a:ext>
            </a:extLst>
          </a:blip>
          <a:srcRect l="9662" r="22824" b="-1"/>
          <a:stretch/>
        </p:blipFill>
        <p:spPr>
          <a:xfrm>
            <a:off x="1" y="10"/>
            <a:ext cx="6095999" cy="6857990"/>
          </a:xfrm>
          <a:prstGeom prst="rect">
            <a:avLst/>
          </a:prstGeom>
        </p:spPr>
      </p:pic>
      <p:sp>
        <p:nvSpPr>
          <p:cNvPr id="3" name="Content Placeholder 2">
            <a:extLst>
              <a:ext uri="{FF2B5EF4-FFF2-40B4-BE49-F238E27FC236}">
                <a16:creationId xmlns:a16="http://schemas.microsoft.com/office/drawing/2014/main" id="{90CE4D67-1360-5C4E-6A16-D3F0045D71A7}"/>
              </a:ext>
            </a:extLst>
          </p:cNvPr>
          <p:cNvSpPr>
            <a:spLocks noGrp="1"/>
          </p:cNvSpPr>
          <p:nvPr>
            <p:ph idx="1"/>
          </p:nvPr>
        </p:nvSpPr>
        <p:spPr>
          <a:xfrm>
            <a:off x="6399786" y="1740499"/>
            <a:ext cx="4934258" cy="3742762"/>
          </a:xfrm>
        </p:spPr>
        <p:txBody>
          <a:bodyPr>
            <a:noAutofit/>
          </a:bodyPr>
          <a:lstStyle/>
          <a:p>
            <a:r>
              <a:rPr lang="en-US" sz="3200" dirty="0">
                <a:effectLst>
                  <a:outerShdw blurRad="38100" dist="38100" dir="2700000" algn="tl">
                    <a:srgbClr val="000000">
                      <a:alpha val="43137"/>
                    </a:srgbClr>
                  </a:outerShdw>
                </a:effectLst>
              </a:rPr>
              <a:t>On average, participants found these methods to be </a:t>
            </a:r>
            <a:r>
              <a:rPr lang="en-US" sz="3200" dirty="0">
                <a:solidFill>
                  <a:srgbClr val="FFFF00"/>
                </a:solidFill>
                <a:effectLst>
                  <a:outerShdw blurRad="38100" dist="38100" dir="2700000" algn="tl">
                    <a:srgbClr val="000000">
                      <a:alpha val="43137"/>
                    </a:srgbClr>
                  </a:outerShdw>
                </a:effectLst>
              </a:rPr>
              <a:t>acceptable</a:t>
            </a:r>
            <a:r>
              <a:rPr lang="en-US" sz="3200" dirty="0">
                <a:effectLst>
                  <a:outerShdw blurRad="38100" dist="38100" dir="2700000" algn="tl">
                    <a:srgbClr val="000000">
                      <a:alpha val="43137"/>
                    </a:srgbClr>
                  </a:outerShdw>
                </a:effectLst>
              </a:rPr>
              <a:t>, saw </a:t>
            </a:r>
            <a:r>
              <a:rPr lang="en-US" sz="3200" dirty="0">
                <a:solidFill>
                  <a:srgbClr val="FFFF00"/>
                </a:solidFill>
                <a:effectLst>
                  <a:outerShdw blurRad="38100" dist="38100" dir="2700000" algn="tl">
                    <a:srgbClr val="000000">
                      <a:alpha val="43137"/>
                    </a:srgbClr>
                  </a:outerShdw>
                </a:effectLst>
              </a:rPr>
              <a:t>benefits</a:t>
            </a:r>
            <a:r>
              <a:rPr lang="en-US" sz="3200" dirty="0">
                <a:effectLst>
                  <a:outerShdw blurRad="38100" dist="38100" dir="2700000" algn="tl">
                    <a:srgbClr val="000000">
                      <a:alpha val="43137"/>
                    </a:srgbClr>
                  </a:outerShdw>
                </a:effectLst>
              </a:rPr>
              <a:t> from using them, and reported </a:t>
            </a:r>
            <a:r>
              <a:rPr lang="en-US" sz="3200" dirty="0">
                <a:solidFill>
                  <a:srgbClr val="FFFF00"/>
                </a:solidFill>
                <a:effectLst>
                  <a:outerShdw blurRad="38100" dist="38100" dir="2700000" algn="tl">
                    <a:srgbClr val="000000">
                      <a:alpha val="43137"/>
                    </a:srgbClr>
                  </a:outerShdw>
                </a:effectLst>
              </a:rPr>
              <a:t>positively</a:t>
            </a:r>
            <a:r>
              <a:rPr lang="en-US" sz="3200" dirty="0">
                <a:effectLst>
                  <a:outerShdw blurRad="38100" dist="38100" dir="2700000" algn="tl">
                    <a:srgbClr val="000000">
                      <a:alpha val="43137"/>
                    </a:srgbClr>
                  </a:outerShdw>
                </a:effectLst>
              </a:rPr>
              <a:t>.</a:t>
            </a:r>
          </a:p>
          <a:p>
            <a:r>
              <a:rPr lang="en-US" sz="3200" dirty="0">
                <a:effectLst>
                  <a:outerShdw blurRad="38100" dist="38100" dir="2700000" algn="tl">
                    <a:srgbClr val="000000">
                      <a:alpha val="43137"/>
                    </a:srgbClr>
                  </a:outerShdw>
                </a:effectLst>
              </a:rPr>
              <a:t>There were differences in acceptability of personal sensing types </a:t>
            </a:r>
            <a:r>
              <a:rPr lang="en-US" sz="3200" dirty="0">
                <a:solidFill>
                  <a:srgbClr val="FFFF00"/>
                </a:solidFill>
                <a:effectLst>
                  <a:outerShdw blurRad="38100" dist="38100" dir="2700000" algn="tl">
                    <a:srgbClr val="000000">
                      <a:alpha val="43137"/>
                    </a:srgbClr>
                  </a:outerShdw>
                </a:effectLst>
              </a:rPr>
              <a:t>across racial/ethnic groups</a:t>
            </a:r>
            <a:r>
              <a:rPr lang="en-US" sz="3200" dirty="0">
                <a:effectLst>
                  <a:outerShdw blurRad="38100" dist="38100" dir="2700000" algn="tl">
                    <a:srgbClr val="000000">
                      <a:alpha val="43137"/>
                    </a:srgbClr>
                  </a:outerShdw>
                </a:effectLst>
              </a:rPr>
              <a:t>.</a:t>
            </a:r>
            <a:r>
              <a:rPr lang="en-US" sz="3200" dirty="0">
                <a:solidFill>
                  <a:srgbClr val="FFFF00"/>
                </a:solidFill>
                <a:effectLst>
                  <a:outerShdw blurRad="38100" dist="38100" dir="2700000" algn="tl">
                    <a:srgbClr val="000000">
                      <a:alpha val="43137"/>
                    </a:srgbClr>
                  </a:outerShdw>
                </a:effectLst>
              </a:rPr>
              <a:t> </a:t>
            </a:r>
            <a:endParaRPr 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76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78C4-177C-E3BC-B019-84C013D18CF1}"/>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Future Directions - </a:t>
            </a:r>
            <a:r>
              <a:rPr lang="en-US" dirty="0">
                <a:solidFill>
                  <a:srgbClr val="FFFF00"/>
                </a:solidFill>
                <a:effectLst>
                  <a:outerShdw blurRad="38100" dist="38100" dir="2700000" algn="tl">
                    <a:srgbClr val="000000">
                      <a:alpha val="43137"/>
                    </a:srgbClr>
                  </a:outerShdw>
                </a:effectLst>
              </a:rPr>
              <a:t>Research</a:t>
            </a:r>
          </a:p>
        </p:txBody>
      </p:sp>
      <p:sp>
        <p:nvSpPr>
          <p:cNvPr id="3" name="Content Placeholder 2">
            <a:extLst>
              <a:ext uri="{FF2B5EF4-FFF2-40B4-BE49-F238E27FC236}">
                <a16:creationId xmlns:a16="http://schemas.microsoft.com/office/drawing/2014/main" id="{35D01978-D4E8-05E3-0F50-46C491609830}"/>
              </a:ext>
            </a:extLst>
          </p:cNvPr>
          <p:cNvSpPr>
            <a:spLocks noGrp="1"/>
          </p:cNvSpPr>
          <p:nvPr>
            <p:ph idx="1"/>
          </p:nvPr>
        </p:nvSpPr>
        <p:spPr>
          <a:xfrm>
            <a:off x="838200" y="1593151"/>
            <a:ext cx="10902696" cy="4899723"/>
          </a:xfrm>
        </p:spPr>
        <p:txBody>
          <a:bodyPr>
            <a:noAutofit/>
          </a:bodyPr>
          <a:lstStyle/>
          <a:p>
            <a:r>
              <a:rPr lang="en-US" dirty="0">
                <a:effectLst>
                  <a:outerShdw blurRad="38100" dist="38100" dir="2700000" algn="tl">
                    <a:srgbClr val="000000">
                      <a:alpha val="43137"/>
                    </a:srgbClr>
                  </a:outerShdw>
                </a:effectLst>
              </a:rPr>
              <a:t>Closely examine race/ethnicity differences</a:t>
            </a:r>
          </a:p>
          <a:p>
            <a:pPr lvl="1"/>
            <a:r>
              <a:rPr lang="en-US" sz="2800" dirty="0">
                <a:effectLst>
                  <a:outerShdw blurRad="38100" dist="38100" dir="2700000" algn="tl">
                    <a:srgbClr val="000000">
                      <a:alpha val="43137"/>
                    </a:srgbClr>
                  </a:outerShdw>
                </a:effectLst>
              </a:rPr>
              <a:t>Understand them so we can work towards </a:t>
            </a:r>
            <a:r>
              <a:rPr lang="en-US" sz="2800" dirty="0">
                <a:solidFill>
                  <a:srgbClr val="FFFF00"/>
                </a:solidFill>
                <a:effectLst>
                  <a:outerShdw blurRad="38100" dist="38100" dir="2700000" algn="tl">
                    <a:srgbClr val="000000">
                      <a:alpha val="43137"/>
                    </a:srgbClr>
                  </a:outerShdw>
                </a:effectLst>
              </a:rPr>
              <a:t>mitigating</a:t>
            </a:r>
            <a:r>
              <a:rPr lang="en-US" sz="2800" dirty="0">
                <a:effectLst>
                  <a:outerShdw blurRad="38100" dist="38100" dir="2700000" algn="tl">
                    <a:srgbClr val="000000">
                      <a:alpha val="43137"/>
                    </a:srgbClr>
                  </a:outerShdw>
                </a:effectLst>
              </a:rPr>
              <a:t> them. </a:t>
            </a:r>
            <a:endParaRPr lang="en-US" sz="2800" dirty="0">
              <a:solidFill>
                <a:srgbClr val="FFFF00"/>
              </a:solidFill>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Cross-compare affect and themes</a:t>
            </a:r>
          </a:p>
          <a:p>
            <a:pPr lvl="1"/>
            <a:r>
              <a:rPr lang="en-US" sz="2800" dirty="0">
                <a:effectLst>
                  <a:outerShdw blurRad="38100" dist="38100" dir="2700000" algn="tl">
                    <a:srgbClr val="000000">
                      <a:alpha val="43137"/>
                    </a:srgbClr>
                  </a:outerShdw>
                </a:effectLst>
              </a:rPr>
              <a:t>Look at each theme to see if there were more </a:t>
            </a:r>
            <a:r>
              <a:rPr lang="en-US" sz="2800" dirty="0">
                <a:solidFill>
                  <a:srgbClr val="FFFF00"/>
                </a:solidFill>
                <a:effectLst>
                  <a:outerShdw blurRad="38100" dist="38100" dir="2700000" algn="tl">
                    <a:srgbClr val="000000">
                      <a:alpha val="43137"/>
                    </a:srgbClr>
                  </a:outerShdw>
                </a:effectLst>
              </a:rPr>
              <a:t>positive</a:t>
            </a:r>
            <a:r>
              <a:rPr lang="en-US" sz="2800" dirty="0">
                <a:effectLst>
                  <a:outerShdw blurRad="38100" dist="38100" dir="2700000" algn="tl">
                    <a:srgbClr val="000000">
                      <a:alpha val="43137"/>
                    </a:srgbClr>
                  </a:outerShdw>
                </a:effectLst>
              </a:rPr>
              <a:t> or </a:t>
            </a:r>
            <a:r>
              <a:rPr lang="en-US" sz="2800" dirty="0">
                <a:solidFill>
                  <a:srgbClr val="FFFF00"/>
                </a:solidFill>
                <a:effectLst>
                  <a:outerShdw blurRad="38100" dist="38100" dir="2700000" algn="tl">
                    <a:srgbClr val="000000">
                      <a:alpha val="43137"/>
                    </a:srgbClr>
                  </a:outerShdw>
                </a:effectLst>
              </a:rPr>
              <a:t>negative</a:t>
            </a:r>
            <a:r>
              <a:rPr lang="en-US" sz="2800" dirty="0">
                <a:effectLst>
                  <a:outerShdw blurRad="38100" dist="38100" dir="2700000" algn="tl">
                    <a:srgbClr val="000000">
                      <a:alpha val="43137"/>
                    </a:srgbClr>
                  </a:outerShdw>
                </a:effectLst>
              </a:rPr>
              <a:t> comments. </a:t>
            </a:r>
          </a:p>
          <a:p>
            <a:r>
              <a:rPr lang="en-US" dirty="0">
                <a:effectLst>
                  <a:outerShdw blurRad="38100" dist="38100" dir="2700000" algn="tl">
                    <a:srgbClr val="000000">
                      <a:alpha val="43137"/>
                    </a:srgbClr>
                  </a:outerShdw>
                </a:effectLst>
              </a:rPr>
              <a:t>Neutral/mixed affect</a:t>
            </a:r>
          </a:p>
          <a:p>
            <a:pPr lvl="1"/>
            <a:r>
              <a:rPr lang="en-US" sz="2800" dirty="0">
                <a:effectLst>
                  <a:outerShdw blurRad="38100" dist="38100" dir="2700000" algn="tl">
                    <a:srgbClr val="000000">
                      <a:alpha val="43137"/>
                    </a:srgbClr>
                  </a:outerShdw>
                </a:effectLst>
              </a:rPr>
              <a:t>Separate this category and better distinguish </a:t>
            </a:r>
            <a:r>
              <a:rPr lang="en-US" sz="2800" dirty="0">
                <a:solidFill>
                  <a:srgbClr val="FFFF00"/>
                </a:solidFill>
                <a:effectLst>
                  <a:outerShdw blurRad="38100" dist="38100" dir="2700000" algn="tl">
                    <a:srgbClr val="000000">
                      <a:alpha val="43137"/>
                    </a:srgbClr>
                  </a:outerShdw>
                </a:effectLst>
              </a:rPr>
              <a:t>“mixed affect”</a:t>
            </a:r>
            <a:r>
              <a:rPr lang="en-US" sz="2800" dirty="0">
                <a:effectLst>
                  <a:outerShdw blurRad="38100" dist="38100" dir="2700000" algn="tl">
                    <a:srgbClr val="000000">
                      <a:alpha val="43137"/>
                    </a:srgbClr>
                  </a:outerShdw>
                </a:effectLst>
              </a:rPr>
              <a:t>.</a:t>
            </a:r>
          </a:p>
          <a:p>
            <a:r>
              <a:rPr lang="en-US" dirty="0">
                <a:effectLst>
                  <a:outerShdw blurRad="38100" dist="38100" dir="2700000" algn="tl">
                    <a:srgbClr val="000000">
                      <a:alpha val="43137"/>
                    </a:srgbClr>
                  </a:outerShdw>
                </a:effectLst>
              </a:rPr>
              <a:t>End-of-study survey</a:t>
            </a:r>
          </a:p>
          <a:p>
            <a:pPr lvl="1"/>
            <a:r>
              <a:rPr lang="en-US" sz="2800" dirty="0">
                <a:effectLst>
                  <a:outerShdw blurRad="38100" dist="38100" dir="2700000" algn="tl">
                    <a:srgbClr val="000000">
                      <a:alpha val="43137"/>
                    </a:srgbClr>
                  </a:outerShdw>
                </a:effectLst>
              </a:rPr>
              <a:t>Gauging participants’ reactions after using personal sensing for a </a:t>
            </a:r>
            <a:r>
              <a:rPr lang="en-US" sz="2800" dirty="0">
                <a:solidFill>
                  <a:srgbClr val="FFFF00"/>
                </a:solidFill>
                <a:effectLst>
                  <a:outerShdw blurRad="38100" dist="38100" dir="2700000" algn="tl">
                    <a:srgbClr val="000000">
                      <a:alpha val="43137"/>
                    </a:srgbClr>
                  </a:outerShdw>
                </a:effectLst>
              </a:rPr>
              <a:t>full year</a:t>
            </a:r>
            <a:r>
              <a:rPr lang="en-US" sz="2800" dirty="0">
                <a:effectLst>
                  <a:outerShdw blurRad="38100" dist="38100" dir="2700000" algn="tl">
                    <a:srgbClr val="000000">
                      <a:alpha val="43137"/>
                    </a:srgbClr>
                  </a:outerShdw>
                </a:effectLst>
              </a:rPr>
              <a:t>.</a:t>
            </a:r>
            <a:endParaRPr lang="en-US" sz="3200" b="0" i="0" u="none" strike="noStrike" dirty="0">
              <a:effectLst/>
              <a:latin typeface="Arial" panose="020B0604020202020204" pitchFamily="34" charset="0"/>
            </a:endParaRPr>
          </a:p>
        </p:txBody>
      </p:sp>
    </p:spTree>
    <p:extLst>
      <p:ext uri="{BB962C8B-B14F-4D97-AF65-F5344CB8AC3E}">
        <p14:creationId xmlns:p14="http://schemas.microsoft.com/office/powerpoint/2010/main" val="229422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48D0E-4AD6-0656-F0D6-0EC5B59AD5DF}"/>
              </a:ext>
            </a:extLst>
          </p:cNvPr>
          <p:cNvSpPr>
            <a:spLocks noGrp="1"/>
          </p:cNvSpPr>
          <p:nvPr>
            <p:ph type="title"/>
          </p:nvPr>
        </p:nvSpPr>
        <p:spPr>
          <a:xfrm>
            <a:off x="-1" y="365940"/>
            <a:ext cx="10515600" cy="1481188"/>
          </a:xfrm>
        </p:spPr>
        <p:txBody>
          <a:bodyPr>
            <a:normAutofit/>
          </a:bodyPr>
          <a:lstStyle/>
          <a:p>
            <a:pPr algn="ctr"/>
            <a:r>
              <a:rPr lang="en-US" dirty="0">
                <a:effectLst>
                  <a:outerShdw blurRad="38100" dist="38100" dir="2700000" algn="tl">
                    <a:srgbClr val="000000">
                      <a:alpha val="43137"/>
                    </a:srgbClr>
                  </a:outerShdw>
                </a:effectLst>
              </a:rPr>
              <a:t>Future Directions – </a:t>
            </a:r>
            <a:r>
              <a:rPr lang="en-US" dirty="0">
                <a:solidFill>
                  <a:srgbClr val="FFFF00"/>
                </a:solidFill>
                <a:effectLst>
                  <a:outerShdw blurRad="38100" dist="38100" dir="2700000" algn="tl">
                    <a:srgbClr val="000000">
                      <a:alpha val="43137"/>
                    </a:srgbClr>
                  </a:outerShdw>
                </a:effectLst>
              </a:rPr>
              <a:t>Real World Applications</a:t>
            </a:r>
          </a:p>
        </p:txBody>
      </p:sp>
      <p:sp>
        <p:nvSpPr>
          <p:cNvPr id="3" name="Content Placeholder 2">
            <a:extLst>
              <a:ext uri="{FF2B5EF4-FFF2-40B4-BE49-F238E27FC236}">
                <a16:creationId xmlns:a16="http://schemas.microsoft.com/office/drawing/2014/main" id="{5F7A3999-4AAC-1AAB-D7B5-83725F6DC3DB}"/>
              </a:ext>
            </a:extLst>
          </p:cNvPr>
          <p:cNvSpPr>
            <a:spLocks noGrp="1"/>
          </p:cNvSpPr>
          <p:nvPr>
            <p:ph idx="1"/>
          </p:nvPr>
        </p:nvSpPr>
        <p:spPr>
          <a:xfrm>
            <a:off x="496711" y="1847128"/>
            <a:ext cx="5147733" cy="4272681"/>
          </a:xfrm>
        </p:spPr>
        <p:txBody>
          <a:bodyPr>
            <a:noAutofit/>
          </a:bodyPr>
          <a:lstStyle/>
          <a:p>
            <a:r>
              <a:rPr lang="en-US" dirty="0">
                <a:effectLst>
                  <a:outerShdw blurRad="38100" dist="38100" dir="2700000" algn="tl">
                    <a:srgbClr val="000000">
                      <a:alpha val="43137"/>
                    </a:srgbClr>
                  </a:outerShdw>
                </a:effectLst>
              </a:rPr>
              <a:t>Input into algorithms to predict lapses</a:t>
            </a:r>
          </a:p>
          <a:p>
            <a:pPr lvl="1"/>
            <a:r>
              <a:rPr lang="en-US" sz="2800" dirty="0">
                <a:effectLst>
                  <a:outerShdw blurRad="38100" dist="38100" dir="2700000" algn="tl">
                    <a:srgbClr val="000000">
                      <a:alpha val="43137"/>
                    </a:srgbClr>
                  </a:outerShdw>
                </a:effectLst>
              </a:rPr>
              <a:t>Help people better understand </a:t>
            </a:r>
            <a:r>
              <a:rPr lang="en-US" sz="2800" dirty="0">
                <a:solidFill>
                  <a:srgbClr val="FFFF00"/>
                </a:solidFill>
                <a:effectLst>
                  <a:outerShdw blurRad="38100" dist="38100" dir="2700000" algn="tl">
                    <a:srgbClr val="000000">
                      <a:alpha val="43137"/>
                    </a:srgbClr>
                  </a:outerShdw>
                </a:effectLst>
              </a:rPr>
              <a:t>what causes them to </a:t>
            </a:r>
            <a:r>
              <a:rPr lang="en-US" sz="2800" dirty="0">
                <a:effectLst>
                  <a:outerShdw blurRad="38100" dist="38100" dir="2700000" algn="tl">
                    <a:srgbClr val="000000">
                      <a:alpha val="43137"/>
                    </a:srgbClr>
                  </a:outerShdw>
                </a:effectLst>
              </a:rPr>
              <a:t>and </a:t>
            </a:r>
            <a:r>
              <a:rPr lang="en-US" sz="2800" dirty="0">
                <a:solidFill>
                  <a:srgbClr val="FFFF00"/>
                </a:solidFill>
                <a:effectLst>
                  <a:outerShdw blurRad="38100" dist="38100" dir="2700000" algn="tl">
                    <a:srgbClr val="000000">
                      <a:alpha val="43137"/>
                    </a:srgbClr>
                  </a:outerShdw>
                </a:effectLst>
              </a:rPr>
              <a:t>when they’ll use next</a:t>
            </a:r>
            <a:r>
              <a:rPr lang="en-US" sz="2800" dirty="0">
                <a:effectLst>
                  <a:outerShdw blurRad="38100" dist="38100" dir="2700000" algn="tl">
                    <a:srgbClr val="000000">
                      <a:alpha val="43137"/>
                    </a:srgbClr>
                  </a:outerShdw>
                </a:effectLst>
              </a:rPr>
              <a:t>.</a:t>
            </a:r>
          </a:p>
          <a:p>
            <a:r>
              <a:rPr lang="en-US" dirty="0">
                <a:effectLst>
                  <a:outerShdw blurRad="38100" dist="38100" dir="2700000" algn="tl">
                    <a:srgbClr val="000000">
                      <a:alpha val="43137"/>
                    </a:srgbClr>
                  </a:outerShdw>
                </a:effectLst>
              </a:rPr>
              <a:t>An app to monitor recovery process</a:t>
            </a:r>
          </a:p>
          <a:p>
            <a:pPr lvl="1"/>
            <a:r>
              <a:rPr lang="en-US" sz="2800" dirty="0">
                <a:effectLst>
                  <a:outerShdw blurRad="38100" dist="38100" dir="2700000" algn="tl">
                    <a:srgbClr val="000000">
                      <a:alpha val="43137"/>
                    </a:srgbClr>
                  </a:outerShdw>
                </a:effectLst>
              </a:rPr>
              <a:t>Keeping track </a:t>
            </a:r>
            <a:r>
              <a:rPr lang="en-US" sz="2800" dirty="0">
                <a:solidFill>
                  <a:srgbClr val="FFFF00"/>
                </a:solidFill>
                <a:effectLst>
                  <a:outerShdw blurRad="38100" dist="38100" dir="2700000" algn="tl">
                    <a:srgbClr val="000000">
                      <a:alpha val="43137"/>
                    </a:srgbClr>
                  </a:outerShdw>
                </a:effectLst>
              </a:rPr>
              <a:t>24/7</a:t>
            </a:r>
            <a:r>
              <a:rPr lang="en-US" sz="2800" dirty="0">
                <a:effectLst>
                  <a:outerShdw blurRad="38100" dist="38100" dir="2700000" algn="tl">
                    <a:srgbClr val="000000">
                      <a:alpha val="43137"/>
                    </a:srgbClr>
                  </a:outerShdw>
                </a:effectLst>
              </a:rPr>
              <a:t> from </a:t>
            </a:r>
            <a:r>
              <a:rPr lang="en-US" sz="2800" dirty="0">
                <a:solidFill>
                  <a:srgbClr val="FFFF00"/>
                </a:solidFill>
                <a:effectLst>
                  <a:outerShdw blurRad="38100" dist="38100" dir="2700000" algn="tl">
                    <a:srgbClr val="000000">
                      <a:alpha val="43137"/>
                    </a:srgbClr>
                  </a:outerShdw>
                </a:effectLst>
              </a:rPr>
              <a:t>anywhere in the world</a:t>
            </a:r>
            <a:r>
              <a:rPr lang="en-US" sz="2800" dirty="0">
                <a:effectLst>
                  <a:outerShdw blurRad="38100" dist="38100" dir="2700000" algn="tl">
                    <a:srgbClr val="000000">
                      <a:alpha val="43137"/>
                    </a:srgbClr>
                  </a:outerShdw>
                </a:effectLst>
              </a:rPr>
              <a:t>. </a:t>
            </a:r>
          </a:p>
        </p:txBody>
      </p:sp>
      <p:pic>
        <p:nvPicPr>
          <p:cNvPr id="1026" name="Picture 2" descr="Where Does Substance Abuse Recovery Begin? Get help now!">
            <a:extLst>
              <a:ext uri="{FF2B5EF4-FFF2-40B4-BE49-F238E27FC236}">
                <a16:creationId xmlns:a16="http://schemas.microsoft.com/office/drawing/2014/main" id="{C2CB0DD3-6021-B1A8-9574-F97ECF295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9" r="6926" b="2"/>
          <a:stretch/>
        </p:blipFill>
        <p:spPr bwMode="auto">
          <a:xfrm>
            <a:off x="6094475" y="1847132"/>
            <a:ext cx="5826592" cy="4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41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BA63-2768-82EE-2019-AA78AC83955F}"/>
              </a:ext>
            </a:extLst>
          </p:cNvPr>
          <p:cNvSpPr>
            <a:spLocks noGrp="1"/>
          </p:cNvSpPr>
          <p:nvPr>
            <p:ph type="title"/>
          </p:nvPr>
        </p:nvSpPr>
        <p:spPr>
          <a:xfrm>
            <a:off x="838200" y="4679827"/>
            <a:ext cx="10515600" cy="1325563"/>
          </a:xfrm>
        </p:spPr>
        <p:txBody>
          <a:bodyPr>
            <a:noAutofit/>
          </a:bodyPr>
          <a:lstStyle/>
          <a:p>
            <a:pPr algn="ctr"/>
            <a:r>
              <a:rPr lang="en-US" sz="8800" dirty="0">
                <a:effectLst>
                  <a:outerShdw blurRad="38100" dist="38100" dir="2700000" algn="tl">
                    <a:srgbClr val="000000">
                      <a:alpha val="43137"/>
                    </a:srgbClr>
                  </a:outerShdw>
                </a:effectLst>
              </a:rPr>
              <a:t>Thank you!</a:t>
            </a:r>
          </a:p>
        </p:txBody>
      </p:sp>
      <p:sp>
        <p:nvSpPr>
          <p:cNvPr id="3" name="TextBox 2">
            <a:extLst>
              <a:ext uri="{FF2B5EF4-FFF2-40B4-BE49-F238E27FC236}">
                <a16:creationId xmlns:a16="http://schemas.microsoft.com/office/drawing/2014/main" id="{5475DBD9-CCAB-ACD7-60C2-0A6FF0D28028}"/>
              </a:ext>
            </a:extLst>
          </p:cNvPr>
          <p:cNvSpPr txBox="1"/>
          <p:nvPr/>
        </p:nvSpPr>
        <p:spPr>
          <a:xfrm>
            <a:off x="978163" y="1291523"/>
            <a:ext cx="10235674" cy="3046988"/>
          </a:xfrm>
          <a:prstGeom prst="rect">
            <a:avLst/>
          </a:prstGeom>
          <a:noFill/>
        </p:spPr>
        <p:txBody>
          <a:bodyPr wrap="square" rtlCol="0">
            <a:spAutoFit/>
          </a:bodyPr>
          <a:lstStyle/>
          <a:p>
            <a:pPr algn="ctr"/>
            <a:r>
              <a:rPr lang="en-US" sz="3200" dirty="0">
                <a:effectLst>
                  <a:outerShdw blurRad="50800" dist="38100" dir="2700000" algn="tl" rotWithShape="0">
                    <a:prstClr val="black">
                      <a:alpha val="40000"/>
                    </a:prstClr>
                  </a:outerShdw>
                </a:effectLst>
              </a:rPr>
              <a:t>I’d like to acknowledge Kendra Wyant, Dr. John Curtin, and the Addiction Research Center for their mentorship and support this summer, Dr. Brad Postle and Sarah Sant’Ana for being great advisors, the opportunity to learn from the PREP Faculty and mentors, and the amazing cohort I got to spend time with. </a:t>
            </a:r>
          </a:p>
        </p:txBody>
      </p:sp>
    </p:spTree>
    <p:extLst>
      <p:ext uri="{BB962C8B-B14F-4D97-AF65-F5344CB8AC3E}">
        <p14:creationId xmlns:p14="http://schemas.microsoft.com/office/powerpoint/2010/main" val="3968738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FCBB-87E1-BCCA-ED0D-E29C99948E51}"/>
              </a:ext>
            </a:extLst>
          </p:cNvPr>
          <p:cNvSpPr>
            <a:spLocks noGrp="1"/>
          </p:cNvSpPr>
          <p:nvPr>
            <p:ph type="title"/>
          </p:nvPr>
        </p:nvSpPr>
        <p:spPr>
          <a:xfrm>
            <a:off x="3502742" y="2638399"/>
            <a:ext cx="10515600" cy="1325563"/>
          </a:xfrm>
        </p:spPr>
        <p:txBody>
          <a:bodyPr>
            <a:normAutofit/>
          </a:bodyPr>
          <a:lstStyle/>
          <a:p>
            <a:r>
              <a:rPr lang="en-US" sz="8800" dirty="0">
                <a:effectLst>
                  <a:outerShdw blurRad="38100" dist="38100" dir="2700000" algn="tl">
                    <a:srgbClr val="000000">
                      <a:alpha val="43137"/>
                    </a:srgbClr>
                  </a:outerShdw>
                </a:effectLst>
              </a:rPr>
              <a:t>Questions?</a:t>
            </a:r>
          </a:p>
        </p:txBody>
      </p:sp>
      <p:sp>
        <p:nvSpPr>
          <p:cNvPr id="3" name="TextBox 2">
            <a:extLst>
              <a:ext uri="{FF2B5EF4-FFF2-40B4-BE49-F238E27FC236}">
                <a16:creationId xmlns:a16="http://schemas.microsoft.com/office/drawing/2014/main" id="{B58E84FD-6794-8574-43BD-B9F4A7435D75}"/>
              </a:ext>
            </a:extLst>
          </p:cNvPr>
          <p:cNvSpPr txBox="1"/>
          <p:nvPr/>
        </p:nvSpPr>
        <p:spPr>
          <a:xfrm>
            <a:off x="8878529" y="6086168"/>
            <a:ext cx="2855718" cy="523220"/>
          </a:xfrm>
          <a:prstGeom prst="rect">
            <a:avLst/>
          </a:prstGeom>
          <a:noFill/>
        </p:spPr>
        <p:txBody>
          <a:bodyPr wrap="none" rtlCol="0">
            <a:spAutoFit/>
          </a:bodyPr>
          <a:lstStyle/>
          <a:p>
            <a:r>
              <a:rPr lang="en-US" sz="2800" dirty="0">
                <a:effectLst>
                  <a:outerShdw blurRad="38100" dist="38100" dir="2700000" algn="tl">
                    <a:srgbClr val="000000">
                      <a:alpha val="43137"/>
                    </a:srgbClr>
                  </a:outerShdw>
                </a:effectLst>
              </a:rPr>
              <a:t>oliviac03@vt.edu</a:t>
            </a:r>
          </a:p>
        </p:txBody>
      </p:sp>
      <p:pic>
        <p:nvPicPr>
          <p:cNvPr id="4" name="Picture 3">
            <a:extLst>
              <a:ext uri="{FF2B5EF4-FFF2-40B4-BE49-F238E27FC236}">
                <a16:creationId xmlns:a16="http://schemas.microsoft.com/office/drawing/2014/main" id="{ACF694F1-3425-6442-92DF-E0286428E051}"/>
              </a:ext>
            </a:extLst>
          </p:cNvPr>
          <p:cNvPicPr>
            <a:picLocks noChangeAspect="1"/>
          </p:cNvPicPr>
          <p:nvPr/>
        </p:nvPicPr>
        <p:blipFill>
          <a:blip r:embed="rId3"/>
          <a:stretch>
            <a:fillRect/>
          </a:stretch>
        </p:blipFill>
        <p:spPr>
          <a:xfrm>
            <a:off x="329659" y="4443359"/>
            <a:ext cx="1739753" cy="22384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2902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B8A9A-466A-D9E9-F1CB-C603CD061B0F}"/>
              </a:ext>
            </a:extLst>
          </p:cNvPr>
          <p:cNvSpPr txBox="1"/>
          <p:nvPr/>
        </p:nvSpPr>
        <p:spPr>
          <a:xfrm>
            <a:off x="4833275" y="81051"/>
            <a:ext cx="1808508" cy="584775"/>
          </a:xfrm>
          <a:prstGeom prst="rect">
            <a:avLst/>
          </a:prstGeom>
          <a:noFill/>
        </p:spPr>
        <p:txBody>
          <a:bodyPr wrap="none" rtlCol="0">
            <a:spAutoFit/>
          </a:bodyPr>
          <a:lstStyle/>
          <a:p>
            <a:r>
              <a:rPr lang="en-US" sz="3200" b="1" dirty="0">
                <a:solidFill>
                  <a:srgbClr val="FFFF00"/>
                </a:solidFill>
              </a:rPr>
              <a:t>Location</a:t>
            </a:r>
          </a:p>
        </p:txBody>
      </p:sp>
      <p:sp>
        <p:nvSpPr>
          <p:cNvPr id="3" name="TextBox 2">
            <a:extLst>
              <a:ext uri="{FF2B5EF4-FFF2-40B4-BE49-F238E27FC236}">
                <a16:creationId xmlns:a16="http://schemas.microsoft.com/office/drawing/2014/main" id="{BC8C7129-DA5D-AEAF-7C3C-508C791513A0}"/>
              </a:ext>
            </a:extLst>
          </p:cNvPr>
          <p:cNvSpPr txBox="1"/>
          <p:nvPr/>
        </p:nvSpPr>
        <p:spPr>
          <a:xfrm>
            <a:off x="4833275" y="1857866"/>
            <a:ext cx="2937214" cy="584775"/>
          </a:xfrm>
          <a:prstGeom prst="rect">
            <a:avLst/>
          </a:prstGeom>
          <a:noFill/>
        </p:spPr>
        <p:txBody>
          <a:bodyPr wrap="none" rtlCol="0">
            <a:spAutoFit/>
          </a:bodyPr>
          <a:lstStyle/>
          <a:p>
            <a:r>
              <a:rPr lang="en-US" sz="3200" b="1" dirty="0">
                <a:solidFill>
                  <a:srgbClr val="FFFF00"/>
                </a:solidFill>
              </a:rPr>
              <a:t>Race/Ethnicity</a:t>
            </a:r>
          </a:p>
        </p:txBody>
      </p:sp>
      <p:sp>
        <p:nvSpPr>
          <p:cNvPr id="4" name="TextBox 3">
            <a:extLst>
              <a:ext uri="{FF2B5EF4-FFF2-40B4-BE49-F238E27FC236}">
                <a16:creationId xmlns:a16="http://schemas.microsoft.com/office/drawing/2014/main" id="{CA419F3C-71C9-E515-1DD1-70686B34804C}"/>
              </a:ext>
            </a:extLst>
          </p:cNvPr>
          <p:cNvSpPr txBox="1"/>
          <p:nvPr/>
        </p:nvSpPr>
        <p:spPr>
          <a:xfrm>
            <a:off x="4833275" y="3477219"/>
            <a:ext cx="1564852" cy="584775"/>
          </a:xfrm>
          <a:prstGeom prst="rect">
            <a:avLst/>
          </a:prstGeom>
          <a:noFill/>
        </p:spPr>
        <p:txBody>
          <a:bodyPr wrap="none" rtlCol="0">
            <a:spAutoFit/>
          </a:bodyPr>
          <a:lstStyle/>
          <a:p>
            <a:r>
              <a:rPr lang="en-US" sz="3200" b="1" dirty="0">
                <a:solidFill>
                  <a:srgbClr val="FFFF00"/>
                </a:solidFill>
              </a:rPr>
              <a:t>Gender</a:t>
            </a:r>
          </a:p>
        </p:txBody>
      </p:sp>
      <p:cxnSp>
        <p:nvCxnSpPr>
          <p:cNvPr id="17" name="Straight Connector 16">
            <a:extLst>
              <a:ext uri="{FF2B5EF4-FFF2-40B4-BE49-F238E27FC236}">
                <a16:creationId xmlns:a16="http://schemas.microsoft.com/office/drawing/2014/main" id="{4F46E6FF-12DE-BA67-3E71-0050DC8DE267}"/>
              </a:ext>
            </a:extLst>
          </p:cNvPr>
          <p:cNvCxnSpPr>
            <a:cxnSpLocks/>
          </p:cNvCxnSpPr>
          <p:nvPr/>
        </p:nvCxnSpPr>
        <p:spPr>
          <a:xfrm>
            <a:off x="-39329" y="1807729"/>
            <a:ext cx="122313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A994FE5-4BE3-A909-4805-D07D2F02740B}"/>
              </a:ext>
            </a:extLst>
          </p:cNvPr>
          <p:cNvCxnSpPr>
            <a:cxnSpLocks/>
          </p:cNvCxnSpPr>
          <p:nvPr/>
        </p:nvCxnSpPr>
        <p:spPr>
          <a:xfrm>
            <a:off x="0" y="3461151"/>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1A46F32-1C13-0DE3-44E3-4030DDA1F9F1}"/>
              </a:ext>
            </a:extLst>
          </p:cNvPr>
          <p:cNvCxnSpPr>
            <a:cxnSpLocks/>
          </p:cNvCxnSpPr>
          <p:nvPr/>
        </p:nvCxnSpPr>
        <p:spPr>
          <a:xfrm flipV="1">
            <a:off x="0" y="5146709"/>
            <a:ext cx="12192000" cy="1"/>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8312591-7128-8BDF-9220-2BE296EDD594}"/>
              </a:ext>
            </a:extLst>
          </p:cNvPr>
          <p:cNvSpPr txBox="1"/>
          <p:nvPr/>
        </p:nvSpPr>
        <p:spPr>
          <a:xfrm>
            <a:off x="4910057" y="5157663"/>
            <a:ext cx="6160476" cy="584775"/>
          </a:xfrm>
          <a:prstGeom prst="rect">
            <a:avLst/>
          </a:prstGeom>
          <a:noFill/>
        </p:spPr>
        <p:txBody>
          <a:bodyPr wrap="square">
            <a:spAutoFit/>
          </a:bodyPr>
          <a:lstStyle/>
          <a:p>
            <a:r>
              <a:rPr lang="en-US" sz="3200" b="1" dirty="0">
                <a:solidFill>
                  <a:srgbClr val="FFFF00"/>
                </a:solidFill>
              </a:rPr>
              <a:t>Socioeconomic Status</a:t>
            </a:r>
          </a:p>
        </p:txBody>
      </p:sp>
      <p:pic>
        <p:nvPicPr>
          <p:cNvPr id="3074" name="Picture 2" descr="Premium Vector | Red Location Pin In Cartoon Style">
            <a:extLst>
              <a:ext uri="{FF2B5EF4-FFF2-40B4-BE49-F238E27FC236}">
                <a16:creationId xmlns:a16="http://schemas.microsoft.com/office/drawing/2014/main" id="{B1FC84CB-0EA6-1E6D-A221-BB454C9EDF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68" b="94409" l="9744" r="89776">
                        <a14:foregroundMark x1="40575" y1="18850" x2="31310" y2="31470"/>
                        <a14:foregroundMark x1="31310" y1="31470" x2="29712" y2="49681"/>
                        <a14:foregroundMark x1="29712" y1="49681" x2="38019" y2="72364"/>
                        <a14:foregroundMark x1="38019" y1="72364" x2="45687" y2="78115"/>
                        <a14:foregroundMark x1="45687" y1="78115" x2="46805" y2="78275"/>
                        <a14:foregroundMark x1="37220" y1="18211" x2="40735" y2="19489"/>
                        <a14:foregroundMark x1="40735" y1="19489" x2="29553" y2="27636"/>
                        <a14:foregroundMark x1="29553" y1="27636" x2="38818" y2="20288"/>
                        <a14:foregroundMark x1="36901" y1="20927" x2="29872" y2="25719"/>
                        <a14:foregroundMark x1="26677" y1="33706" x2="28914" y2="37859"/>
                        <a14:foregroundMark x1="60224" y1="42812" x2="50160" y2="44089"/>
                        <a14:foregroundMark x1="50160" y1="44089" x2="48882" y2="32109"/>
                        <a14:foregroundMark x1="48882" y1="32109" x2="50958" y2="47444"/>
                        <a14:foregroundMark x1="50958" y1="47444" x2="50160" y2="48083"/>
                        <a14:foregroundMark x1="43930" y1="36262" x2="56709" y2="37700"/>
                        <a14:foregroundMark x1="56709" y1="37700" x2="42492" y2="39776"/>
                        <a14:foregroundMark x1="42492" y1="39776" x2="64696" y2="37859"/>
                        <a14:foregroundMark x1="33227" y1="38818" x2="52077" y2="34185"/>
                        <a14:foregroundMark x1="52077" y1="34185" x2="51438" y2="26198"/>
                        <a14:foregroundMark x1="51438" y1="26198" x2="45527" y2="45687"/>
                        <a14:foregroundMark x1="45527" y1="45687" x2="78594" y2="57188"/>
                        <a14:foregroundMark x1="78594" y1="57188" x2="56230" y2="68371"/>
                        <a14:foregroundMark x1="41214" y1="36901" x2="58946" y2="53035"/>
                        <a14:foregroundMark x1="58946" y1="53035" x2="43930" y2="53834"/>
                        <a14:foregroundMark x1="43930" y1="53834" x2="36102" y2="47444"/>
                        <a14:foregroundMark x1="36102" y1="47444" x2="49042" y2="42971"/>
                        <a14:foregroundMark x1="49042" y1="42971" x2="49361" y2="42971"/>
                        <a14:foregroundMark x1="38658" y1="11022" x2="54633" y2="7827"/>
                        <a14:foregroundMark x1="54633" y1="7827" x2="62620" y2="10064"/>
                        <a14:foregroundMark x1="62620" y1="10064" x2="60863" y2="10703"/>
                        <a14:foregroundMark x1="46645" y1="88978" x2="54952" y2="89457"/>
                        <a14:foregroundMark x1="54952" y1="89457" x2="56869" y2="88179"/>
                        <a14:foregroundMark x1="50160" y1="92812" x2="50160" y2="94409"/>
                      </a14:backgroundRemoval>
                    </a14:imgEffect>
                  </a14:imgLayer>
                </a14:imgProps>
              </a:ext>
              <a:ext uri="{28A0092B-C50C-407E-A947-70E740481C1C}">
                <a14:useLocalDpi xmlns:a14="http://schemas.microsoft.com/office/drawing/2010/main" val="0"/>
              </a:ext>
            </a:extLst>
          </a:blip>
          <a:srcRect/>
          <a:stretch>
            <a:fillRect/>
          </a:stretch>
        </p:blipFill>
        <p:spPr bwMode="auto">
          <a:xfrm>
            <a:off x="799647" y="81051"/>
            <a:ext cx="1543507" cy="15435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remium Vector | People of diverse race culture ethnicity and country  together. Allyship concept. Coexistence.">
            <a:extLst>
              <a:ext uri="{FF2B5EF4-FFF2-40B4-BE49-F238E27FC236}">
                <a16:creationId xmlns:a16="http://schemas.microsoft.com/office/drawing/2014/main" id="{D4078292-FF50-E578-8169-FF3788AA800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917" b="99681" l="160" r="99521">
                        <a14:foregroundMark x1="3195" y1="11022" x2="23003" y2="41693"/>
                        <a14:foregroundMark x1="23003" y1="41693" x2="6550" y2="32268"/>
                        <a14:foregroundMark x1="6550" y1="32268" x2="1438" y2="26038"/>
                        <a14:foregroundMark x1="1438" y1="26038" x2="1118" y2="24121"/>
                        <a14:foregroundMark x1="4952" y1="2396" x2="11821" y2="14856"/>
                        <a14:foregroundMark x1="11821" y1="14856" x2="11182" y2="28275"/>
                        <a14:foregroundMark x1="11182" y1="28275" x2="3355" y2="7987"/>
                        <a14:foregroundMark x1="3355" y1="7987" x2="11182" y2="11821"/>
                        <a14:foregroundMark x1="11182" y1="11821" x2="20767" y2="26677"/>
                        <a14:foregroundMark x1="20767" y1="26677" x2="23003" y2="37700"/>
                        <a14:foregroundMark x1="23003" y1="37700" x2="22843" y2="40256"/>
                        <a14:foregroundMark x1="799" y1="1917" x2="3355" y2="15974"/>
                        <a14:foregroundMark x1="3355" y1="15974" x2="4153" y2="5272"/>
                        <a14:foregroundMark x1="2396" y1="2077" x2="3195" y2="2396"/>
                        <a14:foregroundMark x1="10703" y1="6390" x2="13259" y2="11342"/>
                        <a14:foregroundMark x1="28914" y1="44409" x2="29393" y2="53834"/>
                        <a14:foregroundMark x1="29393" y1="53834" x2="19968" y2="45048"/>
                        <a14:foregroundMark x1="80032" y1="49840" x2="98882" y2="63259"/>
                        <a14:foregroundMark x1="98882" y1="63259" x2="98882" y2="63259"/>
                        <a14:foregroundMark x1="5431" y1="92013" x2="24281" y2="75879"/>
                        <a14:foregroundMark x1="24281" y1="75879" x2="24441" y2="75879"/>
                        <a14:foregroundMark x1="33227" y1="78754" x2="6869" y2="96166"/>
                        <a14:foregroundMark x1="15815" y1="74121" x2="319" y2="92173"/>
                        <a14:foregroundMark x1="319" y1="92173" x2="319" y2="92173"/>
                        <a14:foregroundMark x1="1118" y1="83387" x2="34185" y2="71086"/>
                        <a14:foregroundMark x1="34185" y1="71086" x2="34505" y2="71086"/>
                        <a14:foregroundMark x1="16613" y1="73163" x2="26837" y2="69968"/>
                        <a14:foregroundMark x1="26837" y1="69968" x2="20607" y2="79073"/>
                        <a14:foregroundMark x1="20607" y1="79073" x2="37269" y2="77667"/>
                        <a14:foregroundMark x1="57508" y1="5591" x2="66773" y2="8946"/>
                        <a14:foregroundMark x1="66773" y1="8946" x2="91214" y2="7188"/>
                        <a14:foregroundMark x1="56550" y1="7508" x2="74441" y2="15016"/>
                        <a14:foregroundMark x1="74441" y1="15016" x2="90575" y2="9425"/>
                        <a14:foregroundMark x1="65176" y1="5911" x2="82748" y2="6070"/>
                        <a14:foregroundMark x1="82748" y1="6070" x2="86581" y2="13578"/>
                        <a14:foregroundMark x1="86581" y1="13578" x2="77796" y2="19489"/>
                        <a14:foregroundMark x1="77796" y1="19489" x2="99521" y2="8786"/>
                        <a14:foregroundMark x1="99521" y1="8786" x2="99521" y2="8786"/>
                        <a14:foregroundMark x1="84665" y1="41214" x2="80831" y2="51118"/>
                        <a14:foregroundMark x1="80831" y1="51118" x2="80831" y2="51118"/>
                        <a14:foregroundMark x1="96326" y1="45048" x2="90735" y2="58626"/>
                        <a14:foregroundMark x1="97444" y1="76198" x2="99521" y2="74281"/>
                        <a14:foregroundMark x1="99361" y1="73323" x2="95367" y2="77955"/>
                        <a14:foregroundMark x1="61182" y1="89936" x2="79073" y2="99681"/>
                        <a14:foregroundMark x1="82588" y1="48722" x2="96006" y2="67412"/>
                        <a14:foregroundMark x1="77316" y1="53834" x2="96166" y2="70288"/>
                        <a14:foregroundMark x1="81789" y1="41214" x2="83227" y2="41853"/>
                        <a14:foregroundMark x1="82907" y1="44728" x2="97125" y2="59744"/>
                        <a14:foregroundMark x1="84824" y1="44728" x2="96166" y2="52236"/>
                        <a14:foregroundMark x1="82428" y1="42971" x2="77157" y2="53674"/>
                        <a14:foregroundMark x1="77157" y1="53674" x2="80831" y2="43930"/>
                        <a14:foregroundMark x1="80831" y1="43930" x2="81310" y2="43450"/>
                        <a14:foregroundMark x1="93131" y1="44409" x2="90256" y2="54633"/>
                        <a14:foregroundMark x1="97764" y1="56709" x2="98083" y2="69329"/>
                        <a14:foregroundMark x1="98083" y1="69329" x2="95048" y2="71725"/>
                        <a14:foregroundMark x1="54952" y1="1917" x2="88498" y2="3035"/>
                        <a14:foregroundMark x1="88498" y1="3035" x2="84185" y2="12141"/>
                        <a14:foregroundMark x1="84185" y1="12141" x2="68850" y2="19649"/>
                        <a14:foregroundMark x1="88339" y1="3355" x2="94409" y2="9105"/>
                        <a14:foregroundMark x1="94409" y1="9105" x2="87540" y2="16613"/>
                        <a14:foregroundMark x1="87540" y1="16613" x2="97284" y2="14377"/>
                        <a14:foregroundMark x1="97284" y1="14377" x2="99361" y2="12141"/>
                        <a14:backgroundMark x1="38339" y1="78435" x2="45208" y2="77157"/>
                        <a14:backgroundMark x1="37540" y1="76677" x2="37540" y2="76677"/>
                        <a14:backgroundMark x1="38658" y1="77157" x2="39457" y2="79233"/>
                        <a14:backgroundMark x1="54313" y1="67252" x2="55272" y2="67732"/>
                        <a14:backgroundMark x1="33546" y1="62300" x2="33706" y2="63898"/>
                        <a14:backgroundMark x1="71406" y1="80032" x2="76677" y2="82109"/>
                        <a14:backgroundMark x1="70128" y1="80511" x2="77796" y2="87380"/>
                        <a14:backgroundMark x1="77796" y1="87380" x2="81310" y2="87859"/>
                        <a14:backgroundMark x1="77157" y1="86741" x2="84185" y2="92812"/>
                      </a14:backgroundRemoval>
                    </a14:imgEffect>
                  </a14:imgLayer>
                </a14:imgProps>
              </a:ext>
              <a:ext uri="{28A0092B-C50C-407E-A947-70E740481C1C}">
                <a14:useLocalDpi xmlns:a14="http://schemas.microsoft.com/office/drawing/2010/main" val="0"/>
              </a:ext>
            </a:extLst>
          </a:blip>
          <a:srcRect/>
          <a:stretch>
            <a:fillRect/>
          </a:stretch>
        </p:blipFill>
        <p:spPr bwMode="auto">
          <a:xfrm>
            <a:off x="827590" y="1888967"/>
            <a:ext cx="1487619" cy="14876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Gender Symbol - Man Cartoon - CleanPNG / KissPNG">
            <a:extLst>
              <a:ext uri="{FF2B5EF4-FFF2-40B4-BE49-F238E27FC236}">
                <a16:creationId xmlns:a16="http://schemas.microsoft.com/office/drawing/2014/main" id="{CE9A059D-17C6-13CA-F7E7-16729A7D317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231" b="95385" l="10000" r="90000">
                        <a14:foregroundMark x1="38111" y1="91923" x2="39889" y2="95385"/>
                        <a14:foregroundMark x1="65444" y1="7115" x2="78333" y2="4231"/>
                      </a14:backgroundRemoval>
                    </a14:imgEffect>
                  </a14:imgLayer>
                </a14:imgProps>
              </a:ext>
              <a:ext uri="{28A0092B-C50C-407E-A947-70E740481C1C}">
                <a14:useLocalDpi xmlns:a14="http://schemas.microsoft.com/office/drawing/2010/main" val="0"/>
              </a:ext>
            </a:extLst>
          </a:blip>
          <a:srcRect/>
          <a:stretch>
            <a:fillRect/>
          </a:stretch>
        </p:blipFill>
        <p:spPr bwMode="auto">
          <a:xfrm>
            <a:off x="189185" y="3495561"/>
            <a:ext cx="2798204" cy="16167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Dollar Sign Cartoon">
            <a:extLst>
              <a:ext uri="{FF2B5EF4-FFF2-40B4-BE49-F238E27FC236}">
                <a16:creationId xmlns:a16="http://schemas.microsoft.com/office/drawing/2014/main" id="{7B1EFEF9-CEBC-3BA9-1275-5CA2173DCDD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048" b="90952" l="10000" r="90000">
                        <a14:foregroundMark x1="51905" y1="9048" x2="53968" y2="9524"/>
                        <a14:foregroundMark x1="48254" y1="90794" x2="50000" y2="90952"/>
                      </a14:backgroundRemoval>
                    </a14:imgEffect>
                  </a14:imgLayer>
                </a14:imgProps>
              </a:ext>
              <a:ext uri="{28A0092B-C50C-407E-A947-70E740481C1C}">
                <a14:useLocalDpi xmlns:a14="http://schemas.microsoft.com/office/drawing/2010/main" val="0"/>
              </a:ext>
            </a:extLst>
          </a:blip>
          <a:srcRect/>
          <a:stretch>
            <a:fillRect/>
          </a:stretch>
        </p:blipFill>
        <p:spPr bwMode="auto">
          <a:xfrm>
            <a:off x="532051" y="5098179"/>
            <a:ext cx="1844877" cy="18448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E6A2CCC-5309-79DD-A26E-F2EDEE1446BF}"/>
              </a:ext>
            </a:extLst>
          </p:cNvPr>
          <p:cNvSpPr txBox="1"/>
          <p:nvPr/>
        </p:nvSpPr>
        <p:spPr>
          <a:xfrm>
            <a:off x="4910057" y="615689"/>
            <a:ext cx="70123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Urban populations’ distrust of police has led to people not intervening when someone is experiencing and overdose.</a:t>
            </a:r>
          </a:p>
          <a:p>
            <a:pPr marL="285750" indent="-285750">
              <a:buFont typeface="Arial" panose="020B0604020202020204" pitchFamily="34" charset="0"/>
              <a:buChar char="•"/>
            </a:pPr>
            <a:r>
              <a:rPr lang="en-US" dirty="0"/>
              <a:t>Rural populations’ limited access to treatment has led to an increase in overdose-related deaths.</a:t>
            </a:r>
          </a:p>
        </p:txBody>
      </p:sp>
      <p:sp>
        <p:nvSpPr>
          <p:cNvPr id="16" name="TextBox 15">
            <a:extLst>
              <a:ext uri="{FF2B5EF4-FFF2-40B4-BE49-F238E27FC236}">
                <a16:creationId xmlns:a16="http://schemas.microsoft.com/office/drawing/2014/main" id="{F4292C03-B8BF-D28A-34D9-9A328CAA4ACA}"/>
              </a:ext>
            </a:extLst>
          </p:cNvPr>
          <p:cNvSpPr txBox="1"/>
          <p:nvPr/>
        </p:nvSpPr>
        <p:spPr>
          <a:xfrm>
            <a:off x="4910057" y="2392504"/>
            <a:ext cx="6083693" cy="1200329"/>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African Americans and other historically marginalized groups are less likely to receive treatment for opioid use disorder. </a:t>
            </a:r>
          </a:p>
          <a:p>
            <a:endParaRPr lang="en-US" dirty="0"/>
          </a:p>
        </p:txBody>
      </p:sp>
      <p:sp>
        <p:nvSpPr>
          <p:cNvPr id="18" name="TextBox 17">
            <a:extLst>
              <a:ext uri="{FF2B5EF4-FFF2-40B4-BE49-F238E27FC236}">
                <a16:creationId xmlns:a16="http://schemas.microsoft.com/office/drawing/2014/main" id="{87176E79-CE79-8880-6184-4FC81D82953C}"/>
              </a:ext>
            </a:extLst>
          </p:cNvPr>
          <p:cNvSpPr txBox="1"/>
          <p:nvPr/>
        </p:nvSpPr>
        <p:spPr>
          <a:xfrm>
            <a:off x="4910058" y="4020403"/>
            <a:ext cx="6083692" cy="923330"/>
          </a:xfrm>
          <a:prstGeom prst="rect">
            <a:avLst/>
          </a:prstGeom>
          <a:noFill/>
        </p:spPr>
        <p:txBody>
          <a:bodyPr wrap="square" rtlCol="0">
            <a:spAutoFit/>
          </a:bodyPr>
          <a:lstStyle/>
          <a:p>
            <a:pPr marL="285750" indent="-285750">
              <a:buFont typeface="Arial" panose="020B0604020202020204" pitchFamily="34" charset="0"/>
              <a:buChar char="•"/>
            </a:pPr>
            <a:r>
              <a:rPr lang="en-US" dirty="0"/>
              <a:t>Women face more stigma living with opioid use disorder and have different needs than men when it comes to treatment options.  </a:t>
            </a:r>
          </a:p>
        </p:txBody>
      </p:sp>
      <p:sp>
        <p:nvSpPr>
          <p:cNvPr id="19" name="TextBox 18">
            <a:extLst>
              <a:ext uri="{FF2B5EF4-FFF2-40B4-BE49-F238E27FC236}">
                <a16:creationId xmlns:a16="http://schemas.microsoft.com/office/drawing/2014/main" id="{0AB0BC38-BF7D-A886-E7ED-6844B273A164}"/>
              </a:ext>
            </a:extLst>
          </p:cNvPr>
          <p:cNvSpPr txBox="1"/>
          <p:nvPr/>
        </p:nvSpPr>
        <p:spPr>
          <a:xfrm>
            <a:off x="4910057" y="5753393"/>
            <a:ext cx="6083693" cy="923330"/>
          </a:xfrm>
          <a:prstGeom prst="rect">
            <a:avLst/>
          </a:prstGeom>
          <a:noFill/>
        </p:spPr>
        <p:txBody>
          <a:bodyPr wrap="square" rtlCol="0">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Individuals of a lower SES are less likely</a:t>
            </a:r>
            <a:r>
              <a:rPr lang="en-US" dirty="0">
                <a:solidFill>
                  <a:srgbClr val="FFFF00"/>
                </a:solidFill>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to be treated or be referred for treatment for opioid use disorder.</a:t>
            </a:r>
          </a:p>
          <a:p>
            <a:pPr marL="285750" indent="-285750">
              <a:buFont typeface="Arial" panose="020B0604020202020204" pitchFamily="34" charset="0"/>
              <a:buChar char="•"/>
            </a:pPr>
            <a:endParaRPr lang="en-US" dirty="0"/>
          </a:p>
        </p:txBody>
      </p:sp>
      <p:sp>
        <p:nvSpPr>
          <p:cNvPr id="20" name="TextBox 19">
            <a:extLst>
              <a:ext uri="{FF2B5EF4-FFF2-40B4-BE49-F238E27FC236}">
                <a16:creationId xmlns:a16="http://schemas.microsoft.com/office/drawing/2014/main" id="{3BFFD50C-5E3E-0692-825F-8F0D76DB8C02}"/>
              </a:ext>
            </a:extLst>
          </p:cNvPr>
          <p:cNvSpPr txBox="1"/>
          <p:nvPr/>
        </p:nvSpPr>
        <p:spPr>
          <a:xfrm>
            <a:off x="10290517" y="6581001"/>
            <a:ext cx="1901483"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rPr>
              <a:t>Siddiqui and </a:t>
            </a:r>
            <a:r>
              <a:rPr lang="en-US" sz="1200" dirty="0" err="1">
                <a:effectLst>
                  <a:outerShdw blurRad="38100" dist="38100" dir="2700000" algn="tl">
                    <a:srgbClr val="000000">
                      <a:alpha val="43137"/>
                    </a:srgbClr>
                  </a:outerShdw>
                </a:effectLst>
              </a:rPr>
              <a:t>Urman</a:t>
            </a:r>
            <a:r>
              <a:rPr lang="en-US" sz="1200" dirty="0">
                <a:effectLst>
                  <a:outerShdw blurRad="38100" dist="38100" dir="2700000" algn="tl">
                    <a:srgbClr val="000000">
                      <a:alpha val="43137"/>
                    </a:srgbClr>
                  </a:outerShdw>
                </a:effectLst>
              </a:rPr>
              <a:t>, 2022</a:t>
            </a:r>
            <a:endParaRPr lang="en-US" sz="1200" dirty="0"/>
          </a:p>
        </p:txBody>
      </p:sp>
      <p:sp>
        <p:nvSpPr>
          <p:cNvPr id="23" name="TextBox 22">
            <a:extLst>
              <a:ext uri="{FF2B5EF4-FFF2-40B4-BE49-F238E27FC236}">
                <a16:creationId xmlns:a16="http://schemas.microsoft.com/office/drawing/2014/main" id="{4BA7D6D2-5F5C-5269-B279-3B6ED111DE4F}"/>
              </a:ext>
            </a:extLst>
          </p:cNvPr>
          <p:cNvSpPr txBox="1"/>
          <p:nvPr/>
        </p:nvSpPr>
        <p:spPr>
          <a:xfrm>
            <a:off x="9762067" y="1564896"/>
            <a:ext cx="2506715" cy="276999"/>
          </a:xfrm>
          <a:prstGeom prst="rect">
            <a:avLst/>
          </a:prstGeom>
          <a:noFill/>
        </p:spPr>
        <p:txBody>
          <a:bodyPr wrap="square">
            <a:spAutoFit/>
          </a:bodyPr>
          <a:lstStyle/>
          <a:p>
            <a:r>
              <a:rPr lang="en-US" sz="1200" dirty="0">
                <a:effectLst>
                  <a:outerShdw blurRad="38100" dist="38100" dir="2700000" algn="tl">
                    <a:srgbClr val="000000">
                      <a:alpha val="43137"/>
                    </a:srgbClr>
                  </a:outerShdw>
                </a:effectLst>
              </a:rPr>
              <a:t>Marcu et al. 2019; Lister et al. 2020</a:t>
            </a:r>
            <a:endParaRPr lang="en-US" sz="1200" dirty="0"/>
          </a:p>
        </p:txBody>
      </p:sp>
      <p:sp>
        <p:nvSpPr>
          <p:cNvPr id="25" name="TextBox 24">
            <a:extLst>
              <a:ext uri="{FF2B5EF4-FFF2-40B4-BE49-F238E27FC236}">
                <a16:creationId xmlns:a16="http://schemas.microsoft.com/office/drawing/2014/main" id="{207E53BE-24B0-EB37-6B27-79874FF1659D}"/>
              </a:ext>
            </a:extLst>
          </p:cNvPr>
          <p:cNvSpPr txBox="1"/>
          <p:nvPr/>
        </p:nvSpPr>
        <p:spPr>
          <a:xfrm>
            <a:off x="10812454" y="3200220"/>
            <a:ext cx="1469734" cy="276999"/>
          </a:xfrm>
          <a:prstGeom prst="rect">
            <a:avLst/>
          </a:prstGeom>
          <a:noFill/>
        </p:spPr>
        <p:txBody>
          <a:bodyPr wrap="square">
            <a:spAutoFit/>
          </a:bodyPr>
          <a:lstStyle/>
          <a:p>
            <a:r>
              <a:rPr lang="en-US" sz="1200" dirty="0">
                <a:effectLst>
                  <a:outerShdw blurRad="38100" dist="38100" dir="2700000" algn="tl">
                    <a:srgbClr val="000000">
                      <a:alpha val="43137"/>
                    </a:srgbClr>
                  </a:outerShdw>
                </a:effectLst>
              </a:rPr>
              <a:t>Barnett et al. 2023</a:t>
            </a:r>
            <a:endParaRPr lang="en-US" sz="1200" dirty="0"/>
          </a:p>
        </p:txBody>
      </p:sp>
      <p:sp>
        <p:nvSpPr>
          <p:cNvPr id="27" name="TextBox 26">
            <a:extLst>
              <a:ext uri="{FF2B5EF4-FFF2-40B4-BE49-F238E27FC236}">
                <a16:creationId xmlns:a16="http://schemas.microsoft.com/office/drawing/2014/main" id="{5B70C8A7-7F96-A822-2DEB-D30BF8433533}"/>
              </a:ext>
            </a:extLst>
          </p:cNvPr>
          <p:cNvSpPr txBox="1"/>
          <p:nvPr/>
        </p:nvSpPr>
        <p:spPr>
          <a:xfrm>
            <a:off x="10715074" y="4869710"/>
            <a:ext cx="1664495" cy="276999"/>
          </a:xfrm>
          <a:prstGeom prst="rect">
            <a:avLst/>
          </a:prstGeom>
          <a:noFill/>
        </p:spPr>
        <p:txBody>
          <a:bodyPr wrap="square">
            <a:spAutoFit/>
          </a:bodyPr>
          <a:lstStyle/>
          <a:p>
            <a:r>
              <a:rPr lang="en-US" sz="1200" dirty="0">
                <a:effectLst>
                  <a:outerShdw blurRad="38100" dist="38100" dir="2700000" algn="tl">
                    <a:srgbClr val="000000">
                      <a:alpha val="43137"/>
                    </a:srgbClr>
                  </a:outerShdw>
                </a:effectLst>
              </a:rPr>
              <a:t>Di Paola et al. 2022</a:t>
            </a:r>
            <a:endParaRPr lang="en-US" sz="1200" dirty="0"/>
          </a:p>
        </p:txBody>
      </p:sp>
    </p:spTree>
    <p:extLst>
      <p:ext uri="{BB962C8B-B14F-4D97-AF65-F5344CB8AC3E}">
        <p14:creationId xmlns:p14="http://schemas.microsoft.com/office/powerpoint/2010/main" val="16590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19" grpId="0"/>
      <p:bldP spid="20" grpId="0"/>
      <p:bldP spid="23" grpId="0"/>
      <p:bldP spid="25"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278F-E887-C647-771F-F1B0203F9804}"/>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Clinical Characteristics </a:t>
            </a:r>
          </a:p>
        </p:txBody>
      </p:sp>
      <p:graphicFrame>
        <p:nvGraphicFramePr>
          <p:cNvPr id="7" name="Chart 6">
            <a:extLst>
              <a:ext uri="{FF2B5EF4-FFF2-40B4-BE49-F238E27FC236}">
                <a16:creationId xmlns:a16="http://schemas.microsoft.com/office/drawing/2014/main" id="{EC1603A6-10C9-9753-49E8-A84FA018D85A}"/>
              </a:ext>
            </a:extLst>
          </p:cNvPr>
          <p:cNvGraphicFramePr/>
          <p:nvPr>
            <p:extLst>
              <p:ext uri="{D42A27DB-BD31-4B8C-83A1-F6EECF244321}">
                <p14:modId xmlns:p14="http://schemas.microsoft.com/office/powerpoint/2010/main" val="2984810819"/>
              </p:ext>
            </p:extLst>
          </p:nvPr>
        </p:nvGraphicFramePr>
        <p:xfrm>
          <a:off x="3507767" y="1980429"/>
          <a:ext cx="5176466" cy="28971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EF67669E-1D90-4B01-A92B-55C728066C75}"/>
              </a:ext>
            </a:extLst>
          </p:cNvPr>
          <p:cNvGraphicFramePr/>
          <p:nvPr>
            <p:extLst>
              <p:ext uri="{D42A27DB-BD31-4B8C-83A1-F6EECF244321}">
                <p14:modId xmlns:p14="http://schemas.microsoft.com/office/powerpoint/2010/main" val="2212890088"/>
              </p:ext>
            </p:extLst>
          </p:nvPr>
        </p:nvGraphicFramePr>
        <p:xfrm>
          <a:off x="7763839" y="1980429"/>
          <a:ext cx="3852395" cy="289714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C17E0C20-8006-9FBA-A8FE-55BA1038C452}"/>
              </a:ext>
            </a:extLst>
          </p:cNvPr>
          <p:cNvSpPr txBox="1"/>
          <p:nvPr/>
        </p:nvSpPr>
        <p:spPr>
          <a:xfrm>
            <a:off x="10428078" y="6135280"/>
            <a:ext cx="1811867" cy="461665"/>
          </a:xfrm>
          <a:prstGeom prst="rect">
            <a:avLst/>
          </a:prstGeom>
          <a:noFill/>
        </p:spPr>
        <p:txBody>
          <a:bodyPr wrap="square" rtlCol="0">
            <a:spAutoFit/>
          </a:bodyPr>
          <a:lstStyle/>
          <a:p>
            <a:r>
              <a:rPr lang="en-US" sz="2400" b="1" dirty="0"/>
              <a:t>N = 200</a:t>
            </a:r>
          </a:p>
        </p:txBody>
      </p:sp>
      <p:graphicFrame>
        <p:nvGraphicFramePr>
          <p:cNvPr id="5" name="Chart 4">
            <a:extLst>
              <a:ext uri="{FF2B5EF4-FFF2-40B4-BE49-F238E27FC236}">
                <a16:creationId xmlns:a16="http://schemas.microsoft.com/office/drawing/2014/main" id="{6E3F8C00-2035-36E4-7EF1-D2847B7EDFC2}"/>
              </a:ext>
            </a:extLst>
          </p:cNvPr>
          <p:cNvGraphicFramePr/>
          <p:nvPr>
            <p:extLst>
              <p:ext uri="{D42A27DB-BD31-4B8C-83A1-F6EECF244321}">
                <p14:modId xmlns:p14="http://schemas.microsoft.com/office/powerpoint/2010/main" val="3930069368"/>
              </p:ext>
            </p:extLst>
          </p:nvPr>
        </p:nvGraphicFramePr>
        <p:xfrm>
          <a:off x="-541866" y="1980429"/>
          <a:ext cx="6028758" cy="31755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79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1"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BB75-12D1-7EAD-6094-037192D394C0}"/>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Thematic Analysis – </a:t>
            </a:r>
            <a:r>
              <a:rPr lang="en-US" dirty="0">
                <a:solidFill>
                  <a:srgbClr val="FFFF00"/>
                </a:solidFill>
                <a:effectLst>
                  <a:outerShdw blurRad="38100" dist="38100" dir="2700000" algn="tl">
                    <a:srgbClr val="000000">
                      <a:alpha val="43137"/>
                    </a:srgbClr>
                  </a:outerShdw>
                </a:effectLst>
              </a:rPr>
              <a:t>Additional Themes</a:t>
            </a:r>
          </a:p>
        </p:txBody>
      </p:sp>
      <p:graphicFrame>
        <p:nvGraphicFramePr>
          <p:cNvPr id="4" name="Content Placeholder 3">
            <a:extLst>
              <a:ext uri="{FF2B5EF4-FFF2-40B4-BE49-F238E27FC236}">
                <a16:creationId xmlns:a16="http://schemas.microsoft.com/office/drawing/2014/main" id="{143A9D51-D67B-04DA-8836-3377F942E842}"/>
              </a:ext>
            </a:extLst>
          </p:cNvPr>
          <p:cNvGraphicFramePr>
            <a:graphicFrameLocks noGrp="1"/>
          </p:cNvGraphicFramePr>
          <p:nvPr>
            <p:ph idx="1"/>
            <p:extLst>
              <p:ext uri="{D42A27DB-BD31-4B8C-83A1-F6EECF244321}">
                <p14:modId xmlns:p14="http://schemas.microsoft.com/office/powerpoint/2010/main" val="1894658307"/>
              </p:ext>
            </p:extLst>
          </p:nvPr>
        </p:nvGraphicFramePr>
        <p:xfrm>
          <a:off x="838200" y="1825625"/>
          <a:ext cx="10515597" cy="2392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927571771"/>
                    </a:ext>
                  </a:extLst>
                </a:gridCol>
                <a:gridCol w="3505199">
                  <a:extLst>
                    <a:ext uri="{9D8B030D-6E8A-4147-A177-3AD203B41FA5}">
                      <a16:colId xmlns:a16="http://schemas.microsoft.com/office/drawing/2014/main" val="1012393054"/>
                    </a:ext>
                  </a:extLst>
                </a:gridCol>
                <a:gridCol w="3505199">
                  <a:extLst>
                    <a:ext uri="{9D8B030D-6E8A-4147-A177-3AD203B41FA5}">
                      <a16:colId xmlns:a16="http://schemas.microsoft.com/office/drawing/2014/main" val="890919270"/>
                    </a:ext>
                  </a:extLst>
                </a:gridCol>
              </a:tblGrid>
              <a:tr h="370840">
                <a:tc>
                  <a:txBody>
                    <a:bodyPr/>
                    <a:lstStyle/>
                    <a:p>
                      <a:r>
                        <a:rPr lang="en-US" dirty="0"/>
                        <a:t>Theme</a:t>
                      </a:r>
                    </a:p>
                  </a:txBody>
                  <a:tcPr/>
                </a:tc>
                <a:tc>
                  <a:txBody>
                    <a:bodyPr/>
                    <a:lstStyle/>
                    <a:p>
                      <a:r>
                        <a:rPr lang="en-US" dirty="0"/>
                        <a:t>Comment</a:t>
                      </a:r>
                    </a:p>
                  </a:txBody>
                  <a:tcPr/>
                </a:tc>
                <a:tc>
                  <a:txBody>
                    <a:bodyPr/>
                    <a:lstStyle/>
                    <a:p>
                      <a:r>
                        <a:rPr lang="en-US" dirty="0"/>
                        <a:t>% of comments, (n)</a:t>
                      </a:r>
                    </a:p>
                  </a:txBody>
                  <a:tcPr/>
                </a:tc>
                <a:extLst>
                  <a:ext uri="{0D108BD9-81ED-4DB2-BD59-A6C34878D82A}">
                    <a16:rowId xmlns:a16="http://schemas.microsoft.com/office/drawing/2014/main" val="38559310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Getting in trouble</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“Idk. Don't wish to get anyone in trouble.”</a:t>
                      </a:r>
                      <a:endParaRPr kumimoji="0" lang="en-US" alt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0.77%, (5)</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p>
                      <a:endParaRPr lang="en-US"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285741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Data already tracked</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“Everyone is being tracked.”</a:t>
                      </a:r>
                      <a:endParaRPr kumimoji="0" lang="en-US" alt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1.08%, (7)</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extLst>
                  <a:ext uri="{0D108BD9-81ED-4DB2-BD59-A6C34878D82A}">
                    <a16:rowId xmlns:a16="http://schemas.microsoft.com/office/drawing/2014/main" val="230655849"/>
                  </a:ext>
                </a:extLst>
              </a:tr>
              <a:tr h="4440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Research/Study/Science</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“Nothing to say its part of the program its not hard to do.”</a:t>
                      </a:r>
                      <a:endParaRPr kumimoji="0" lang="en-US" altLang="en-US" sz="24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5.87%, (38)</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p>
                      <a:endParaRPr lang="en-US" dirty="0"/>
                    </a:p>
                  </a:txBody>
                  <a:tcPr/>
                </a:tc>
                <a:extLst>
                  <a:ext uri="{0D108BD9-81ED-4DB2-BD59-A6C34878D82A}">
                    <a16:rowId xmlns:a16="http://schemas.microsoft.com/office/drawing/2014/main" val="3988458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Honesty</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“Nothing to hide here.”</a:t>
                      </a:r>
                      <a:endParaRPr kumimoji="0" lang="en-US" altLang="en-US" sz="20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rgbClr val="184672"/>
                          </a:solidFill>
                          <a:effectLst>
                            <a:outerShdw blurRad="38100" dist="38100" dir="2700000" algn="tl">
                              <a:srgbClr val="000000">
                                <a:alpha val="43137"/>
                              </a:srgbClr>
                            </a:outerShdw>
                          </a:effectLst>
                          <a:latin typeface="Aptos" panose="020B0004020202020204" pitchFamily="34" charset="0"/>
                        </a:rPr>
                        <a:t>4.79%, (31)</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txBody>
                  <a:tcPr/>
                </a:tc>
                <a:extLst>
                  <a:ext uri="{0D108BD9-81ED-4DB2-BD59-A6C34878D82A}">
                    <a16:rowId xmlns:a16="http://schemas.microsoft.com/office/drawing/2014/main" val="2457759277"/>
                  </a:ext>
                </a:extLst>
              </a:tr>
            </a:tbl>
          </a:graphicData>
        </a:graphic>
      </p:graphicFrame>
    </p:spTree>
    <p:extLst>
      <p:ext uri="{BB962C8B-B14F-4D97-AF65-F5344CB8AC3E}">
        <p14:creationId xmlns:p14="http://schemas.microsoft.com/office/powerpoint/2010/main" val="3356606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D868C3-3A64-96F3-C7DA-31446B70A8B1}"/>
              </a:ext>
            </a:extLst>
          </p:cNvPr>
          <p:cNvPicPr>
            <a:picLocks noChangeAspect="1"/>
          </p:cNvPicPr>
          <p:nvPr/>
        </p:nvPicPr>
        <p:blipFill>
          <a:blip r:embed="rId3"/>
          <a:stretch>
            <a:fillRect/>
          </a:stretch>
        </p:blipFill>
        <p:spPr>
          <a:xfrm>
            <a:off x="268356" y="1528651"/>
            <a:ext cx="5827644" cy="3960031"/>
          </a:xfrm>
          <a:prstGeom prst="rect">
            <a:avLst/>
          </a:prstGeom>
        </p:spPr>
      </p:pic>
      <p:pic>
        <p:nvPicPr>
          <p:cNvPr id="10" name="Picture 9">
            <a:extLst>
              <a:ext uri="{FF2B5EF4-FFF2-40B4-BE49-F238E27FC236}">
                <a16:creationId xmlns:a16="http://schemas.microsoft.com/office/drawing/2014/main" id="{3F9E42EC-B6DA-FD17-7488-731424C3BEE5}"/>
              </a:ext>
            </a:extLst>
          </p:cNvPr>
          <p:cNvPicPr>
            <a:picLocks noChangeAspect="1"/>
          </p:cNvPicPr>
          <p:nvPr/>
        </p:nvPicPr>
        <p:blipFill>
          <a:blip r:embed="rId4"/>
          <a:stretch>
            <a:fillRect/>
          </a:stretch>
        </p:blipFill>
        <p:spPr>
          <a:xfrm>
            <a:off x="6096001" y="1528651"/>
            <a:ext cx="5827643" cy="3960031"/>
          </a:xfrm>
          <a:prstGeom prst="rect">
            <a:avLst/>
          </a:prstGeom>
        </p:spPr>
      </p:pic>
      <p:sp>
        <p:nvSpPr>
          <p:cNvPr id="11" name="Title 1">
            <a:extLst>
              <a:ext uri="{FF2B5EF4-FFF2-40B4-BE49-F238E27FC236}">
                <a16:creationId xmlns:a16="http://schemas.microsoft.com/office/drawing/2014/main" id="{FBDE4EBB-36CA-4070-D158-3FC491226A79}"/>
              </a:ext>
            </a:extLst>
          </p:cNvPr>
          <p:cNvSpPr txBox="1">
            <a:spLocks/>
          </p:cNvSpPr>
          <p:nvPr/>
        </p:nvSpPr>
        <p:spPr>
          <a:xfrm>
            <a:off x="268356" y="1512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rPr>
              <a:t>Proportion of Comments by Data Type - </a:t>
            </a:r>
            <a:r>
              <a:rPr lang="en-US" sz="4000" dirty="0">
                <a:solidFill>
                  <a:srgbClr val="FFFF00"/>
                </a:solidFill>
                <a:effectLst>
                  <a:outerShdw blurRad="38100" dist="38100" dir="2700000" algn="tl">
                    <a:srgbClr val="000000">
                      <a:alpha val="43137"/>
                    </a:srgbClr>
                  </a:outerShdw>
                </a:effectLst>
              </a:rPr>
              <a:t>Affect</a:t>
            </a:r>
          </a:p>
        </p:txBody>
      </p:sp>
    </p:spTree>
    <p:extLst>
      <p:ext uri="{BB962C8B-B14F-4D97-AF65-F5344CB8AC3E}">
        <p14:creationId xmlns:p14="http://schemas.microsoft.com/office/powerpoint/2010/main" val="178211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BAC55-4054-9977-00C9-8B31CB044948}"/>
              </a:ext>
            </a:extLst>
          </p:cNvPr>
          <p:cNvSpPr>
            <a:spLocks noGrp="1"/>
          </p:cNvSpPr>
          <p:nvPr>
            <p:ph type="title"/>
          </p:nvPr>
        </p:nvSpPr>
        <p:spPr>
          <a:xfrm>
            <a:off x="838200" y="365125"/>
            <a:ext cx="10515600" cy="1306443"/>
          </a:xfrm>
        </p:spPr>
        <p:txBody>
          <a:bodyPr>
            <a:normAutofit/>
          </a:bodyPr>
          <a:lstStyle/>
          <a:p>
            <a:r>
              <a:rPr lang="en-US" dirty="0">
                <a:effectLst>
                  <a:outerShdw blurRad="38100" dist="38100" dir="2700000" algn="tl">
                    <a:srgbClr val="000000">
                      <a:alpha val="43137"/>
                    </a:srgbClr>
                  </a:outerShdw>
                </a:effectLst>
              </a:rPr>
              <a:t>Acceptability of Personal Sensing</a:t>
            </a:r>
          </a:p>
        </p:txBody>
      </p:sp>
      <p:sp>
        <p:nvSpPr>
          <p:cNvPr id="3" name="Content Placeholder 2">
            <a:extLst>
              <a:ext uri="{FF2B5EF4-FFF2-40B4-BE49-F238E27FC236}">
                <a16:creationId xmlns:a16="http://schemas.microsoft.com/office/drawing/2014/main" id="{BDC610D5-A646-A3F3-973B-288AEDB600EF}"/>
              </a:ext>
            </a:extLst>
          </p:cNvPr>
          <p:cNvSpPr>
            <a:spLocks noGrp="1"/>
          </p:cNvSpPr>
          <p:nvPr>
            <p:ph idx="1"/>
          </p:nvPr>
        </p:nvSpPr>
        <p:spPr>
          <a:xfrm>
            <a:off x="717418" y="2033153"/>
            <a:ext cx="5226181" cy="4303464"/>
          </a:xfrm>
        </p:spPr>
        <p:txBody>
          <a:bodyPr>
            <a:normAutofit fontScale="25000" lnSpcReduction="20000"/>
          </a:bodyPr>
          <a:lstStyle/>
          <a:p>
            <a:r>
              <a:rPr lang="en-US" sz="11200" dirty="0">
                <a:effectLst>
                  <a:outerShdw blurRad="38100" dist="38100" dir="2700000" algn="tl">
                    <a:srgbClr val="000000">
                      <a:alpha val="43137"/>
                    </a:srgbClr>
                  </a:outerShdw>
                </a:effectLst>
              </a:rPr>
              <a:t>People with alcohol use disorder using sensing methods for three months found methods to be </a:t>
            </a:r>
            <a:r>
              <a:rPr lang="en-US" sz="11200" dirty="0">
                <a:solidFill>
                  <a:srgbClr val="FFFF00"/>
                </a:solidFill>
                <a:effectLst>
                  <a:outerShdw blurRad="38100" dist="38100" dir="2700000" algn="tl">
                    <a:srgbClr val="000000">
                      <a:alpha val="43137"/>
                    </a:srgbClr>
                  </a:outerShdw>
                </a:effectLst>
              </a:rPr>
              <a:t>acceptable</a:t>
            </a:r>
            <a:r>
              <a:rPr lang="en-US" sz="11200" dirty="0">
                <a:effectLst>
                  <a:outerShdw blurRad="38100" dist="38100" dir="2700000" algn="tl">
                    <a:srgbClr val="000000">
                      <a:alpha val="43137"/>
                    </a:srgbClr>
                  </a:outerShdw>
                </a:effectLst>
              </a:rPr>
              <a:t>.</a:t>
            </a:r>
          </a:p>
          <a:p>
            <a:r>
              <a:rPr lang="en-US" sz="11200" dirty="0">
                <a:effectLst>
                  <a:outerShdw blurRad="38100" dist="38100" dir="2700000" algn="tl">
                    <a:srgbClr val="000000">
                      <a:alpha val="43137"/>
                    </a:srgbClr>
                  </a:outerShdw>
                </a:effectLst>
              </a:rPr>
              <a:t>There are reasons to suspect this could be different among those with other substance use disorders, particularly </a:t>
            </a:r>
            <a:r>
              <a:rPr lang="en-US" sz="11200" dirty="0">
                <a:solidFill>
                  <a:srgbClr val="FFFF00"/>
                </a:solidFill>
                <a:effectLst>
                  <a:outerShdw blurRad="38100" dist="38100" dir="2700000" algn="tl">
                    <a:srgbClr val="000000">
                      <a:alpha val="43137"/>
                    </a:srgbClr>
                  </a:outerShdw>
                </a:effectLst>
              </a:rPr>
              <a:t>opioid use disorder</a:t>
            </a:r>
            <a:r>
              <a:rPr lang="en-US" sz="11200" dirty="0">
                <a:effectLst>
                  <a:outerShdw blurRad="38100" dist="38100" dir="2700000" algn="tl">
                    <a:srgbClr val="000000">
                      <a:alpha val="43137"/>
                    </a:srgbClr>
                  </a:outerShdw>
                </a:effectLst>
              </a:rPr>
              <a:t>.</a:t>
            </a:r>
          </a:p>
          <a:p>
            <a:r>
              <a:rPr lang="en-US" sz="11200" dirty="0">
                <a:effectLst>
                  <a:outerShdw blurRad="38100" dist="38100" dir="2700000" algn="tl">
                    <a:srgbClr val="000000">
                      <a:alpha val="43137"/>
                    </a:srgbClr>
                  </a:outerShdw>
                </a:effectLst>
              </a:rPr>
              <a:t>Very important to consider</a:t>
            </a:r>
            <a:r>
              <a:rPr lang="en-US" sz="11200" dirty="0">
                <a:solidFill>
                  <a:srgbClr val="FFFF00"/>
                </a:solidFill>
                <a:effectLst>
                  <a:outerShdw blurRad="38100" dist="38100" dir="2700000" algn="tl">
                    <a:srgbClr val="000000">
                      <a:alpha val="43137"/>
                    </a:srgbClr>
                  </a:outerShdw>
                </a:effectLst>
              </a:rPr>
              <a:t> differences in race/ethnicity</a:t>
            </a:r>
            <a:r>
              <a:rPr lang="en-US" sz="11200" dirty="0">
                <a:effectLst>
                  <a:outerShdw blurRad="38100" dist="38100" dir="2700000" algn="tl">
                    <a:srgbClr val="000000">
                      <a:alpha val="43137"/>
                    </a:srgbClr>
                  </a:outerShdw>
                </a:effectLst>
              </a:rPr>
              <a:t>. </a:t>
            </a:r>
          </a:p>
          <a:p>
            <a:endParaRPr lang="en-US" sz="2000" dirty="0">
              <a:effectLst>
                <a:outerShdw blurRad="38100" dist="38100" dir="2700000" algn="tl">
                  <a:srgbClr val="000000">
                    <a:alpha val="43137"/>
                  </a:srgbClr>
                </a:outerShdw>
              </a:effectLst>
            </a:endParaRPr>
          </a:p>
          <a:p>
            <a:pPr marL="0" indent="0">
              <a:buNone/>
            </a:pPr>
            <a:endParaRPr lang="en-US" sz="2000" dirty="0"/>
          </a:p>
          <a:p>
            <a:endParaRPr lang="en-US" sz="2000" dirty="0"/>
          </a:p>
          <a:p>
            <a:pPr marL="0" indent="0">
              <a:buNone/>
            </a:pPr>
            <a:r>
              <a:rPr lang="en-US" sz="4800" dirty="0" err="1"/>
              <a:t>Wyant</a:t>
            </a:r>
            <a:r>
              <a:rPr lang="en-US" sz="4800" dirty="0"/>
              <a:t> et. al, 2023</a:t>
            </a:r>
          </a:p>
        </p:txBody>
      </p:sp>
      <p:pic>
        <p:nvPicPr>
          <p:cNvPr id="6" name="Picture 5" descr="A group of people holding their thumbs up&#10;&#10;Description automatically generated">
            <a:extLst>
              <a:ext uri="{FF2B5EF4-FFF2-40B4-BE49-F238E27FC236}">
                <a16:creationId xmlns:a16="http://schemas.microsoft.com/office/drawing/2014/main" id="{BF6A976E-A4A4-59B8-67B4-A794FB2F7ABC}"/>
              </a:ext>
            </a:extLst>
          </p:cNvPr>
          <p:cNvPicPr>
            <a:picLocks noChangeAspect="1"/>
          </p:cNvPicPr>
          <p:nvPr/>
        </p:nvPicPr>
        <p:blipFill>
          <a:blip r:embed="rId3"/>
          <a:srcRect r="2511" b="-2"/>
          <a:stretch/>
        </p:blipFill>
        <p:spPr>
          <a:xfrm>
            <a:off x="6096000" y="2033153"/>
            <a:ext cx="5746350" cy="3934530"/>
          </a:xfrm>
          <a:prstGeom prst="rect">
            <a:avLst/>
          </a:prstGeom>
        </p:spPr>
      </p:pic>
      <p:sp>
        <p:nvSpPr>
          <p:cNvPr id="4" name="AutoShape 2" descr="Acceptance Stock Photos, Royalty Free Acceptance Images | Depositphotos">
            <a:extLst>
              <a:ext uri="{FF2B5EF4-FFF2-40B4-BE49-F238E27FC236}">
                <a16:creationId xmlns:a16="http://schemas.microsoft.com/office/drawing/2014/main" id="{C0F16699-7D0A-B22F-29CF-58380F521E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23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AFFBC-7BE6-1B91-67C7-7E7567D482D7}"/>
              </a:ext>
            </a:extLst>
          </p:cNvPr>
          <p:cNvSpPr>
            <a:spLocks noGrp="1"/>
          </p:cNvSpPr>
          <p:nvPr>
            <p:ph type="title"/>
          </p:nvPr>
        </p:nvSpPr>
        <p:spPr>
          <a:xfrm>
            <a:off x="198741" y="267948"/>
            <a:ext cx="10178934" cy="1328730"/>
          </a:xfrm>
        </p:spPr>
        <p:txBody>
          <a:bodyPr vert="horz" lIns="91440" tIns="45720" rIns="91440" bIns="45720" rtlCol="0" anchor="b">
            <a:normAutofit/>
          </a:bodyPr>
          <a:lstStyle/>
          <a:p>
            <a:pPr algn="ctr"/>
            <a:r>
              <a:rPr lang="en-US" kern="1200" dirty="0">
                <a:solidFill>
                  <a:schemeClr val="tx1"/>
                </a:solidFill>
                <a:latin typeface="+mj-lt"/>
                <a:ea typeface="+mj-ea"/>
                <a:cs typeface="+mj-cs"/>
              </a:rPr>
              <a:t>Demographic Differences in Theme - </a:t>
            </a:r>
            <a:r>
              <a:rPr lang="en-US" kern="1200" dirty="0">
                <a:solidFill>
                  <a:srgbClr val="FFFF00"/>
                </a:solidFill>
                <a:latin typeface="+mj-lt"/>
                <a:ea typeface="+mj-ea"/>
                <a:cs typeface="+mj-cs"/>
              </a:rPr>
              <a:t>Race</a:t>
            </a:r>
          </a:p>
        </p:txBody>
      </p:sp>
      <p:pic>
        <p:nvPicPr>
          <p:cNvPr id="5" name="Content Placeholder 4" descr="A graph of different colored squares&#10;&#10;Description automatically generated with medium confidence">
            <a:extLst>
              <a:ext uri="{FF2B5EF4-FFF2-40B4-BE49-F238E27FC236}">
                <a16:creationId xmlns:a16="http://schemas.microsoft.com/office/drawing/2014/main" id="{27D95F01-1E99-1AFB-1C7E-B8EA102219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 b="6151"/>
          <a:stretch/>
        </p:blipFill>
        <p:spPr>
          <a:xfrm>
            <a:off x="198741" y="2410448"/>
            <a:ext cx="5803323" cy="3890357"/>
          </a:xfrm>
          <a:prstGeom prst="rect">
            <a:avLst/>
          </a:prstGeom>
        </p:spPr>
      </p:pic>
      <p:pic>
        <p:nvPicPr>
          <p:cNvPr id="3" name="Picture 2" descr="A graph of a number of different colored boxes&#10;&#10;Description automatically generated with medium confidence">
            <a:extLst>
              <a:ext uri="{FF2B5EF4-FFF2-40B4-BE49-F238E27FC236}">
                <a16:creationId xmlns:a16="http://schemas.microsoft.com/office/drawing/2014/main" id="{C2BD859D-AB9F-094D-60A1-E9EB815136E8}"/>
              </a:ext>
            </a:extLst>
          </p:cNvPr>
          <p:cNvPicPr>
            <a:picLocks noChangeAspect="1"/>
          </p:cNvPicPr>
          <p:nvPr/>
        </p:nvPicPr>
        <p:blipFill>
          <a:blip r:embed="rId3">
            <a:extLst>
              <a:ext uri="{28A0092B-C50C-407E-A947-70E740481C1C}">
                <a14:useLocalDpi xmlns:a14="http://schemas.microsoft.com/office/drawing/2010/main" val="0"/>
              </a:ext>
            </a:extLst>
          </a:blip>
          <a:srcRect r="3" b="6151"/>
          <a:stretch/>
        </p:blipFill>
        <p:spPr>
          <a:xfrm>
            <a:off x="6189934" y="2410448"/>
            <a:ext cx="5803323" cy="3890357"/>
          </a:xfrm>
          <a:prstGeom prst="rect">
            <a:avLst/>
          </a:prstGeom>
        </p:spPr>
      </p:pic>
    </p:spTree>
    <p:extLst>
      <p:ext uri="{BB962C8B-B14F-4D97-AF65-F5344CB8AC3E}">
        <p14:creationId xmlns:p14="http://schemas.microsoft.com/office/powerpoint/2010/main" val="3121107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C9A36E-F46B-49E2-13FE-BC5B22D80862}"/>
              </a:ext>
            </a:extLst>
          </p:cNvPr>
          <p:cNvSpPr txBox="1">
            <a:spLocks/>
          </p:cNvSpPr>
          <p:nvPr/>
        </p:nvSpPr>
        <p:spPr>
          <a:xfrm>
            <a:off x="268356" y="2370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Gender</a:t>
            </a:r>
          </a:p>
        </p:txBody>
      </p:sp>
      <p:pic>
        <p:nvPicPr>
          <p:cNvPr id="3" name="Picture 2" descr="A diagram of a graph&#10;&#10;Description automatically generated with medium confidence">
            <a:extLst>
              <a:ext uri="{FF2B5EF4-FFF2-40B4-BE49-F238E27FC236}">
                <a16:creationId xmlns:a16="http://schemas.microsoft.com/office/drawing/2014/main" id="{B3AF18C7-B5D5-0F0D-8667-48B46D957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4964"/>
            <a:ext cx="5982218" cy="4159932"/>
          </a:xfrm>
          <a:prstGeom prst="rect">
            <a:avLst/>
          </a:prstGeom>
        </p:spPr>
      </p:pic>
      <p:pic>
        <p:nvPicPr>
          <p:cNvPr id="8" name="Picture 7" descr="A diagram of a bar chart&#10;&#10;Description automatically generated with medium confidence">
            <a:extLst>
              <a:ext uri="{FF2B5EF4-FFF2-40B4-BE49-F238E27FC236}">
                <a16:creationId xmlns:a16="http://schemas.microsoft.com/office/drawing/2014/main" id="{E814E5CE-BBA3-CEBB-10AD-1EE5C20FC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2" y="1484964"/>
            <a:ext cx="5982218" cy="4159932"/>
          </a:xfrm>
          <a:prstGeom prst="rect">
            <a:avLst/>
          </a:prstGeom>
        </p:spPr>
      </p:pic>
    </p:spTree>
    <p:extLst>
      <p:ext uri="{BB962C8B-B14F-4D97-AF65-F5344CB8AC3E}">
        <p14:creationId xmlns:p14="http://schemas.microsoft.com/office/powerpoint/2010/main" val="3850293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0B6C-56FD-A098-991E-9C045540B77E}"/>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Gender</a:t>
            </a:r>
          </a:p>
        </p:txBody>
      </p:sp>
      <p:pic>
        <p:nvPicPr>
          <p:cNvPr id="6" name="Picture 5" descr="A graph of benefits by gender&#10;&#10;Description automatically generated">
            <a:extLst>
              <a:ext uri="{FF2B5EF4-FFF2-40B4-BE49-F238E27FC236}">
                <a16:creationId xmlns:a16="http://schemas.microsoft.com/office/drawing/2014/main" id="{F3FC5A6B-1660-6B5D-B352-ACFC18263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633" y="1571414"/>
            <a:ext cx="3446184" cy="2320811"/>
          </a:xfrm>
          <a:prstGeom prst="rect">
            <a:avLst/>
          </a:prstGeom>
        </p:spPr>
      </p:pic>
      <p:pic>
        <p:nvPicPr>
          <p:cNvPr id="14" name="Picture 13" descr="A graph of a person and person&#10;&#10;Description automatically generated">
            <a:extLst>
              <a:ext uri="{FF2B5EF4-FFF2-40B4-BE49-F238E27FC236}">
                <a16:creationId xmlns:a16="http://schemas.microsoft.com/office/drawing/2014/main" id="{859DF79C-9D93-8D23-38B6-56B437469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948" y="4069702"/>
            <a:ext cx="3427919" cy="2320811"/>
          </a:xfrm>
          <a:prstGeom prst="rect">
            <a:avLst/>
          </a:prstGeom>
        </p:spPr>
      </p:pic>
      <p:pic>
        <p:nvPicPr>
          <p:cNvPr id="16" name="Picture 15" descr="A graph of a bar graph&#10;&#10;Description automatically generated with medium confidence">
            <a:extLst>
              <a:ext uri="{FF2B5EF4-FFF2-40B4-BE49-F238E27FC236}">
                <a16:creationId xmlns:a16="http://schemas.microsoft.com/office/drawing/2014/main" id="{4A9B536D-1FF6-39CA-7B74-A92C66C3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673" y="4069701"/>
            <a:ext cx="3427919" cy="2320811"/>
          </a:xfrm>
          <a:prstGeom prst="rect">
            <a:avLst/>
          </a:prstGeom>
        </p:spPr>
      </p:pic>
      <p:pic>
        <p:nvPicPr>
          <p:cNvPr id="3" name="Picture 2">
            <a:extLst>
              <a:ext uri="{FF2B5EF4-FFF2-40B4-BE49-F238E27FC236}">
                <a16:creationId xmlns:a16="http://schemas.microsoft.com/office/drawing/2014/main" id="{A042D950-49C6-EC0B-649B-DABEABEBC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2908" y="1571415"/>
            <a:ext cx="3446184" cy="2320811"/>
          </a:xfrm>
          <a:prstGeom prst="rect">
            <a:avLst/>
          </a:prstGeom>
        </p:spPr>
      </p:pic>
      <p:pic>
        <p:nvPicPr>
          <p:cNvPr id="4" name="Content Placeholder 3" descr="A graph of a person and person&#10;&#10;Description automatically generated">
            <a:extLst>
              <a:ext uri="{FF2B5EF4-FFF2-40B4-BE49-F238E27FC236}">
                <a16:creationId xmlns:a16="http://schemas.microsoft.com/office/drawing/2014/main" id="{27B9FA9D-53B0-644D-976E-AC0056464AB2}"/>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27218" y="1564234"/>
            <a:ext cx="3427919" cy="2327991"/>
          </a:xfrm>
          <a:prstGeom prst="rect">
            <a:avLst/>
          </a:prstGeom>
        </p:spPr>
      </p:pic>
    </p:spTree>
    <p:extLst>
      <p:ext uri="{BB962C8B-B14F-4D97-AF65-F5344CB8AC3E}">
        <p14:creationId xmlns:p14="http://schemas.microsoft.com/office/powerpoint/2010/main" val="2549420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B3F93DE-BA2B-1593-F15A-8FF33AD30592}"/>
              </a:ext>
            </a:extLst>
          </p:cNvPr>
          <p:cNvSpPr txBox="1">
            <a:spLocks/>
          </p:cNvSpPr>
          <p:nvPr/>
        </p:nvSpPr>
        <p:spPr>
          <a:xfrm>
            <a:off x="245778" y="1806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effectLst>
                  <a:outerShdw blurRad="38100" dist="38100" dir="2700000" algn="tl">
                    <a:srgbClr val="000000">
                      <a:alpha val="43137"/>
                    </a:srgbClr>
                  </a:outerShdw>
                </a:effectLst>
              </a:rPr>
              <a:t>Demographic Differences in Themes - </a:t>
            </a:r>
            <a:r>
              <a:rPr lang="en-US" sz="4000" dirty="0">
                <a:solidFill>
                  <a:srgbClr val="FFFF00"/>
                </a:solidFill>
                <a:effectLst>
                  <a:outerShdw blurRad="38100" dist="38100" dir="2700000" algn="tl">
                    <a:srgbClr val="000000">
                      <a:alpha val="43137"/>
                    </a:srgbClr>
                  </a:outerShdw>
                </a:effectLst>
              </a:rPr>
              <a:t>Income</a:t>
            </a:r>
          </a:p>
        </p:txBody>
      </p:sp>
      <p:pic>
        <p:nvPicPr>
          <p:cNvPr id="3" name="Picture 2" descr="A graph of a diagram&#10;&#10;Description automatically generated with medium confidence">
            <a:extLst>
              <a:ext uri="{FF2B5EF4-FFF2-40B4-BE49-F238E27FC236}">
                <a16:creationId xmlns:a16="http://schemas.microsoft.com/office/drawing/2014/main" id="{B68EDD81-E114-FABE-EE25-9DF7ECD59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979" y="1463571"/>
            <a:ext cx="5982218" cy="4217900"/>
          </a:xfrm>
          <a:prstGeom prst="rect">
            <a:avLst/>
          </a:prstGeom>
        </p:spPr>
      </p:pic>
      <p:pic>
        <p:nvPicPr>
          <p:cNvPr id="7" name="Picture 6" descr="A chart of positive comments&#10;&#10;Description automatically generated">
            <a:extLst>
              <a:ext uri="{FF2B5EF4-FFF2-40B4-BE49-F238E27FC236}">
                <a16:creationId xmlns:a16="http://schemas.microsoft.com/office/drawing/2014/main" id="{EAFFBCF3-947E-7286-69E2-BC454BA6A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61" y="1463570"/>
            <a:ext cx="5982218" cy="4217901"/>
          </a:xfrm>
          <a:prstGeom prst="rect">
            <a:avLst/>
          </a:prstGeom>
        </p:spPr>
      </p:pic>
    </p:spTree>
    <p:extLst>
      <p:ext uri="{BB962C8B-B14F-4D97-AF65-F5344CB8AC3E}">
        <p14:creationId xmlns:p14="http://schemas.microsoft.com/office/powerpoint/2010/main" val="1306675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0B6C-56FD-A098-991E-9C045540B77E}"/>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Income</a:t>
            </a:r>
          </a:p>
        </p:txBody>
      </p:sp>
      <p:pic>
        <p:nvPicPr>
          <p:cNvPr id="4" name="Picture 3" descr="A graph of different colored squares&#10;&#10;Description automatically generated">
            <a:extLst>
              <a:ext uri="{FF2B5EF4-FFF2-40B4-BE49-F238E27FC236}">
                <a16:creationId xmlns:a16="http://schemas.microsoft.com/office/drawing/2014/main" id="{EF31DC82-4283-409C-E10B-770B791F8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662" y="4132423"/>
            <a:ext cx="3444539" cy="2316681"/>
          </a:xfrm>
          <a:prstGeom prst="rect">
            <a:avLst/>
          </a:prstGeom>
        </p:spPr>
      </p:pic>
      <p:pic>
        <p:nvPicPr>
          <p:cNvPr id="6" name="Picture 5">
            <a:extLst>
              <a:ext uri="{FF2B5EF4-FFF2-40B4-BE49-F238E27FC236}">
                <a16:creationId xmlns:a16="http://schemas.microsoft.com/office/drawing/2014/main" id="{33949EF3-2FAB-03B4-F446-D82AA1CD6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341" y="4132423"/>
            <a:ext cx="3444539" cy="2316681"/>
          </a:xfrm>
          <a:prstGeom prst="rect">
            <a:avLst/>
          </a:prstGeom>
        </p:spPr>
      </p:pic>
      <p:pic>
        <p:nvPicPr>
          <p:cNvPr id="8" name="Picture 7" descr="A graph of negative comments&#10;&#10;Description automatically generated">
            <a:extLst>
              <a:ext uri="{FF2B5EF4-FFF2-40B4-BE49-F238E27FC236}">
                <a16:creationId xmlns:a16="http://schemas.microsoft.com/office/drawing/2014/main" id="{8C184824-2D54-7896-CD99-3152509F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22" y="1613935"/>
            <a:ext cx="3444539" cy="2316681"/>
          </a:xfrm>
          <a:prstGeom prst="rect">
            <a:avLst/>
          </a:prstGeom>
        </p:spPr>
      </p:pic>
      <p:pic>
        <p:nvPicPr>
          <p:cNvPr id="12" name="Picture 11" descr="A graph of a number of boxes&#10;&#10;Description automatically generated with medium confidence">
            <a:extLst>
              <a:ext uri="{FF2B5EF4-FFF2-40B4-BE49-F238E27FC236}">
                <a16:creationId xmlns:a16="http://schemas.microsoft.com/office/drawing/2014/main" id="{4D82DA13-C40E-9A65-8067-1E3383FA3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0611" y="1613936"/>
            <a:ext cx="3505693" cy="2316681"/>
          </a:xfrm>
          <a:prstGeom prst="rect">
            <a:avLst/>
          </a:prstGeom>
        </p:spPr>
      </p:pic>
      <p:pic>
        <p:nvPicPr>
          <p:cNvPr id="3" name="Picture 2">
            <a:extLst>
              <a:ext uri="{FF2B5EF4-FFF2-40B4-BE49-F238E27FC236}">
                <a16:creationId xmlns:a16="http://schemas.microsoft.com/office/drawing/2014/main" id="{D8F53525-6495-28AD-E50C-B48C9409F318}"/>
              </a:ext>
            </a:extLst>
          </p:cNvPr>
          <p:cNvPicPr>
            <a:picLocks noChangeAspect="1"/>
          </p:cNvPicPr>
          <p:nvPr/>
        </p:nvPicPr>
        <p:blipFill>
          <a:blip r:embed="rId7"/>
          <a:stretch>
            <a:fillRect/>
          </a:stretch>
        </p:blipFill>
        <p:spPr>
          <a:xfrm>
            <a:off x="4373730" y="1613938"/>
            <a:ext cx="3444539" cy="2316681"/>
          </a:xfrm>
          <a:prstGeom prst="rect">
            <a:avLst/>
          </a:prstGeom>
        </p:spPr>
      </p:pic>
    </p:spTree>
    <p:extLst>
      <p:ext uri="{BB962C8B-B14F-4D97-AF65-F5344CB8AC3E}">
        <p14:creationId xmlns:p14="http://schemas.microsoft.com/office/powerpoint/2010/main" val="84448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FAA6E-50F2-1AED-8020-2618E0D1AD69}"/>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Proportion of Topics</a:t>
            </a:r>
          </a:p>
        </p:txBody>
      </p:sp>
      <p:pic>
        <p:nvPicPr>
          <p:cNvPr id="5" name="Content Placeholder 4">
            <a:extLst>
              <a:ext uri="{FF2B5EF4-FFF2-40B4-BE49-F238E27FC236}">
                <a16:creationId xmlns:a16="http://schemas.microsoft.com/office/drawing/2014/main" id="{E7A67E6D-5EA7-8983-7566-CCA136A786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9006" y="1690688"/>
            <a:ext cx="7013988" cy="5037987"/>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598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A6E3-4D80-887E-B6C3-77B586A7D238}"/>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Demographic Differences in Themes - </a:t>
            </a:r>
            <a:r>
              <a:rPr lang="en-US" dirty="0">
                <a:solidFill>
                  <a:srgbClr val="FFFF00"/>
                </a:solidFill>
                <a:effectLst>
                  <a:outerShdw blurRad="38100" dist="38100" dir="2700000" algn="tl">
                    <a:srgbClr val="000000">
                      <a:alpha val="43137"/>
                    </a:srgbClr>
                  </a:outerShdw>
                </a:effectLst>
              </a:rPr>
              <a:t>Race</a:t>
            </a:r>
          </a:p>
        </p:txBody>
      </p:sp>
      <p:pic>
        <p:nvPicPr>
          <p:cNvPr id="5" name="Content Placeholder 4" descr="A white paper with black text&#10;&#10;Description automatically generated">
            <a:extLst>
              <a:ext uri="{FF2B5EF4-FFF2-40B4-BE49-F238E27FC236}">
                <a16:creationId xmlns:a16="http://schemas.microsoft.com/office/drawing/2014/main" id="{C7583F9D-E4F0-2798-81FD-D569618D4D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28798"/>
            <a:ext cx="6096000" cy="3962929"/>
          </a:xfrm>
        </p:spPr>
      </p:pic>
      <p:pic>
        <p:nvPicPr>
          <p:cNvPr id="7" name="Picture 6" descr="A white background with black text&#10;&#10;Description automatically generated">
            <a:extLst>
              <a:ext uri="{FF2B5EF4-FFF2-40B4-BE49-F238E27FC236}">
                <a16:creationId xmlns:a16="http://schemas.microsoft.com/office/drawing/2014/main" id="{778766CF-E423-D51B-072F-C851CA2CC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28799"/>
            <a:ext cx="6096000" cy="3962929"/>
          </a:xfrm>
          <a:prstGeom prst="rect">
            <a:avLst/>
          </a:prstGeom>
        </p:spPr>
      </p:pic>
    </p:spTree>
    <p:extLst>
      <p:ext uri="{BB962C8B-B14F-4D97-AF65-F5344CB8AC3E}">
        <p14:creationId xmlns:p14="http://schemas.microsoft.com/office/powerpoint/2010/main" val="34921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B8A9A-466A-D9E9-F1CB-C603CD061B0F}"/>
              </a:ext>
            </a:extLst>
          </p:cNvPr>
          <p:cNvSpPr txBox="1"/>
          <p:nvPr/>
        </p:nvSpPr>
        <p:spPr>
          <a:xfrm>
            <a:off x="4976299" y="140924"/>
            <a:ext cx="2032929" cy="584775"/>
          </a:xfrm>
          <a:prstGeom prst="rect">
            <a:avLst/>
          </a:prstGeom>
          <a:noFill/>
        </p:spPr>
        <p:txBody>
          <a:bodyPr wrap="none" rtlCol="0">
            <a:spAutoFit/>
          </a:bodyPr>
          <a:lstStyle/>
          <a:p>
            <a:r>
              <a:rPr lang="en-US" sz="3200" b="1" dirty="0">
                <a:solidFill>
                  <a:srgbClr val="FFFF00"/>
                </a:solidFill>
              </a:rPr>
              <a:t>Individual</a:t>
            </a:r>
          </a:p>
        </p:txBody>
      </p:sp>
      <p:sp>
        <p:nvSpPr>
          <p:cNvPr id="6" name="TextBox 5">
            <a:extLst>
              <a:ext uri="{FF2B5EF4-FFF2-40B4-BE49-F238E27FC236}">
                <a16:creationId xmlns:a16="http://schemas.microsoft.com/office/drawing/2014/main" id="{BA2E0508-F654-B528-C72C-B71E5FF36A6B}"/>
              </a:ext>
            </a:extLst>
          </p:cNvPr>
          <p:cNvSpPr txBox="1"/>
          <p:nvPr/>
        </p:nvSpPr>
        <p:spPr>
          <a:xfrm>
            <a:off x="4979347" y="786384"/>
            <a:ext cx="3392852"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Stigma</a:t>
            </a:r>
          </a:p>
          <a:p>
            <a:pPr marL="285750" indent="-285750">
              <a:buFont typeface="Arial" panose="020B0604020202020204" pitchFamily="34" charset="0"/>
              <a:buChar char="•"/>
            </a:pPr>
            <a:r>
              <a:rPr lang="en-US" sz="2400" dirty="0"/>
              <a:t>Lack of social support</a:t>
            </a:r>
          </a:p>
          <a:p>
            <a:pPr marL="285750" indent="-285750">
              <a:buFont typeface="Arial" panose="020B0604020202020204" pitchFamily="34" charset="0"/>
              <a:buChar char="•"/>
            </a:pPr>
            <a:r>
              <a:rPr lang="en-US" sz="2400" dirty="0"/>
              <a:t>Cost of care</a:t>
            </a:r>
            <a:endParaRPr lang="en-US" dirty="0"/>
          </a:p>
        </p:txBody>
      </p:sp>
      <p:sp>
        <p:nvSpPr>
          <p:cNvPr id="9" name="TextBox 8">
            <a:extLst>
              <a:ext uri="{FF2B5EF4-FFF2-40B4-BE49-F238E27FC236}">
                <a16:creationId xmlns:a16="http://schemas.microsoft.com/office/drawing/2014/main" id="{DFE75897-2CA4-D11D-75E2-43BB4DF83BCD}"/>
              </a:ext>
            </a:extLst>
          </p:cNvPr>
          <p:cNvSpPr txBox="1"/>
          <p:nvPr/>
        </p:nvSpPr>
        <p:spPr>
          <a:xfrm>
            <a:off x="9744573" y="6581001"/>
            <a:ext cx="2334101" cy="276999"/>
          </a:xfrm>
          <a:prstGeom prst="rect">
            <a:avLst/>
          </a:prstGeom>
          <a:noFill/>
        </p:spPr>
        <p:txBody>
          <a:bodyPr wrap="none" rtlCol="0">
            <a:spAutoFit/>
          </a:bodyPr>
          <a:lstStyle/>
          <a:p>
            <a:r>
              <a:rPr lang="en-US" sz="1200" dirty="0"/>
              <a:t>McLean, Murphy, and </a:t>
            </a:r>
            <a:r>
              <a:rPr lang="en-US" sz="1200" dirty="0" err="1"/>
              <a:t>Kruis</a:t>
            </a:r>
            <a:r>
              <a:rPr lang="en-US" sz="1200" dirty="0"/>
              <a:t> 2024</a:t>
            </a:r>
            <a:endParaRPr lang="en-US" dirty="0"/>
          </a:p>
        </p:txBody>
      </p:sp>
      <p:cxnSp>
        <p:nvCxnSpPr>
          <p:cNvPr id="17" name="Straight Connector 16">
            <a:extLst>
              <a:ext uri="{FF2B5EF4-FFF2-40B4-BE49-F238E27FC236}">
                <a16:creationId xmlns:a16="http://schemas.microsoft.com/office/drawing/2014/main" id="{4F46E6FF-12DE-BA67-3E71-0050DC8DE267}"/>
              </a:ext>
            </a:extLst>
          </p:cNvPr>
          <p:cNvCxnSpPr>
            <a:cxnSpLocks/>
          </p:cNvCxnSpPr>
          <p:nvPr/>
        </p:nvCxnSpPr>
        <p:spPr>
          <a:xfrm>
            <a:off x="0" y="2113935"/>
            <a:ext cx="122706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A994FE5-4BE3-A909-4805-D07D2F02740B}"/>
              </a:ext>
            </a:extLst>
          </p:cNvPr>
          <p:cNvCxnSpPr>
            <a:cxnSpLocks/>
          </p:cNvCxnSpPr>
          <p:nvPr/>
        </p:nvCxnSpPr>
        <p:spPr>
          <a:xfrm>
            <a:off x="0" y="4580704"/>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40" name="Picture 16" descr="Premium Vector | Hospital healthcare professionals at work vector medical  clinic health professional talking medicine hospital healthcare  professionals at work character people flat cartoon illustration">
            <a:extLst>
              <a:ext uri="{FF2B5EF4-FFF2-40B4-BE49-F238E27FC236}">
                <a16:creationId xmlns:a16="http://schemas.microsoft.com/office/drawing/2014/main" id="{354AA40A-EFF0-B2BB-5D2D-C31B921A0F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85" b="93770" l="9585" r="89617">
                        <a14:foregroundMark x1="23642" y1="19169" x2="17252" y2="49521"/>
                        <a14:foregroundMark x1="25080" y1="92492" x2="25080" y2="92492"/>
                        <a14:foregroundMark x1="69808" y1="92492" x2="69808" y2="92492"/>
                        <a14:foregroundMark x1="78914" y1="93770" x2="78914" y2="93770"/>
                        <a14:foregroundMark x1="69808" y1="11022" x2="69808" y2="11022"/>
                        <a14:foregroundMark x1="34026" y1="37220" x2="34026" y2="37220"/>
                      </a14:backgroundRemoval>
                    </a14:imgEffect>
                  </a14:imgLayer>
                </a14:imgProps>
              </a:ext>
              <a:ext uri="{28A0092B-C50C-407E-A947-70E740481C1C}">
                <a14:useLocalDpi xmlns:a14="http://schemas.microsoft.com/office/drawing/2010/main" val="0"/>
              </a:ext>
            </a:extLst>
          </a:blip>
          <a:srcRect/>
          <a:stretch>
            <a:fillRect/>
          </a:stretch>
        </p:blipFill>
        <p:spPr bwMode="auto">
          <a:xfrm>
            <a:off x="931041" y="2248006"/>
            <a:ext cx="2173469" cy="217346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emium Vector | Confident people, student society members, cheerful  volunteers standing together, smiling young men. Happy activists,  multiethnic group concept cartoon">
            <a:extLst>
              <a:ext uri="{FF2B5EF4-FFF2-40B4-BE49-F238E27FC236}">
                <a16:creationId xmlns:a16="http://schemas.microsoft.com/office/drawing/2014/main" id="{4FBD18AA-737E-347E-F7F9-D128C7BE0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757" y1="28537" x2="51757" y2="28537"/>
                        <a14:foregroundMark x1="50479" y1="37890" x2="50479" y2="37890"/>
                        <a14:foregroundMark x1="80831" y1="28537" x2="80831" y2="28537"/>
                        <a14:foregroundMark x1="80990" y1="40767" x2="80990" y2="40767"/>
                        <a14:foregroundMark x1="85783" y1="56115" x2="85783" y2="56115"/>
                        <a14:foregroundMark x1="77636" y1="78657" x2="77636" y2="78657"/>
                        <a14:foregroundMark x1="73642" y1="78657" x2="73642" y2="78657"/>
                        <a14:foregroundMark x1="73003" y1="78657" x2="73003" y2="78657"/>
                        <a14:foregroundMark x1="70767" y1="24940" x2="70767" y2="24940"/>
                        <a14:foregroundMark x1="70767" y1="23981" x2="73642" y2="24940"/>
                        <a14:foregroundMark x1="16933" y1="57554" x2="16933" y2="57554"/>
                        <a14:foregroundMark x1="16933" y1="57554" x2="16933" y2="57554"/>
                        <a14:foregroundMark x1="16613" y1="64269" x2="16613" y2="64269"/>
                        <a14:foregroundMark x1="16613" y1="68345" x2="16613" y2="68345"/>
                        <a14:foregroundMark x1="16613" y1="72662" x2="16613" y2="72662"/>
                        <a14:foregroundMark x1="16613" y1="77698" x2="16613" y2="77698"/>
                        <a14:foregroundMark x1="19968" y1="68825" x2="19968" y2="68825"/>
                        <a14:foregroundMark x1="20422" y1="74941" x2="20927" y2="70264"/>
                        <a14:foregroundMark x1="20607" y1="76259" x2="21145" y2="77067"/>
                        <a14:foregroundMark x1="15335" y1="79616" x2="18754" y2="81999"/>
                        <a14:foregroundMark x1="19169" y1="77698" x2="22524" y2="78657"/>
                        <a14:backgroundMark x1="47444" y1="31415" x2="47444" y2="31415"/>
                        <a14:backgroundMark x1="46805" y1="34293" x2="46805" y2="34293"/>
                        <a14:backgroundMark x1="58946" y1="71223" x2="58946" y2="71223"/>
                        <a14:backgroundMark x1="58946" y1="71223" x2="58946" y2="71223"/>
                        <a14:backgroundMark x1="58946" y1="71223" x2="58946" y2="71223"/>
                        <a14:backgroundMark x1="58307" y1="71223" x2="58307" y2="71223"/>
                        <a14:backgroundMark x1="18454" y1="64269" x2="18530" y2="62830"/>
                        <a14:backgroundMark x1="18429" y1="64731" x2="18454" y2="64269"/>
                        <a14:backgroundMark x1="17891" y1="67866" x2="17891" y2="67866"/>
                        <a14:backgroundMark x1="19720" y1="76265" x2="19739" y2="76517"/>
                        <a14:backgroundMark x1="19684" y1="75779" x2="19686" y2="75811"/>
                        <a14:backgroundMark x1="19613" y1="74820" x2="19684" y2="75779"/>
                        <a14:backgroundMark x1="19453" y1="72662" x2="19613" y2="74820"/>
                        <a14:backgroundMark x1="19169" y1="68825" x2="19453" y2="72662"/>
                        <a14:backgroundMark x1="19134" y1="68345" x2="19169" y2="68825"/>
                        <a14:backgroundMark x1="18850" y1="64508" x2="19134" y2="68345"/>
                        <a14:backgroundMark x1="21885" y1="81055" x2="21770" y2="80882"/>
                        <a14:backgroundMark x1="21911" y1="80716" x2="25080" y2="81055"/>
                        <a14:backgroundMark x1="22484" y1="78741" x2="23802" y2="79137"/>
                      </a14:backgroundRemoval>
                    </a14:imgEffect>
                  </a14:imgLayer>
                </a14:imgProps>
              </a:ext>
              <a:ext uri="{28A0092B-C50C-407E-A947-70E740481C1C}">
                <a14:useLocalDpi xmlns:a14="http://schemas.microsoft.com/office/drawing/2010/main" val="0"/>
              </a:ext>
            </a:extLst>
          </a:blip>
          <a:srcRect/>
          <a:stretch>
            <a:fillRect/>
          </a:stretch>
        </p:blipFill>
        <p:spPr bwMode="auto">
          <a:xfrm>
            <a:off x="438622" y="4688859"/>
            <a:ext cx="3158306" cy="210385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remium Vector | People avatars illustrated concept | Vector character  design, Cartoon character design, Illustration character design">
            <a:extLst>
              <a:ext uri="{FF2B5EF4-FFF2-40B4-BE49-F238E27FC236}">
                <a16:creationId xmlns:a16="http://schemas.microsoft.com/office/drawing/2014/main" id="{BB13F591-6059-E1E4-7BC9-FB403186FE9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050" y="-1213669"/>
            <a:ext cx="32194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994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B8A9A-466A-D9E9-F1CB-C603CD061B0F}"/>
              </a:ext>
            </a:extLst>
          </p:cNvPr>
          <p:cNvSpPr txBox="1"/>
          <p:nvPr/>
        </p:nvSpPr>
        <p:spPr>
          <a:xfrm>
            <a:off x="4976299" y="140924"/>
            <a:ext cx="2032929" cy="584775"/>
          </a:xfrm>
          <a:prstGeom prst="rect">
            <a:avLst/>
          </a:prstGeom>
          <a:noFill/>
        </p:spPr>
        <p:txBody>
          <a:bodyPr wrap="none" rtlCol="0">
            <a:spAutoFit/>
          </a:bodyPr>
          <a:lstStyle/>
          <a:p>
            <a:r>
              <a:rPr lang="en-US" sz="3200" b="1" dirty="0">
                <a:solidFill>
                  <a:srgbClr val="FFFF00"/>
                </a:solidFill>
              </a:rPr>
              <a:t>Individual</a:t>
            </a:r>
          </a:p>
        </p:txBody>
      </p:sp>
      <p:sp>
        <p:nvSpPr>
          <p:cNvPr id="3" name="TextBox 2">
            <a:extLst>
              <a:ext uri="{FF2B5EF4-FFF2-40B4-BE49-F238E27FC236}">
                <a16:creationId xmlns:a16="http://schemas.microsoft.com/office/drawing/2014/main" id="{BC8C7129-DA5D-AEAF-7C3C-508C791513A0}"/>
              </a:ext>
            </a:extLst>
          </p:cNvPr>
          <p:cNvSpPr txBox="1"/>
          <p:nvPr/>
        </p:nvSpPr>
        <p:spPr>
          <a:xfrm>
            <a:off x="4976299" y="2288020"/>
            <a:ext cx="4184094" cy="584775"/>
          </a:xfrm>
          <a:prstGeom prst="rect">
            <a:avLst/>
          </a:prstGeom>
          <a:noFill/>
        </p:spPr>
        <p:txBody>
          <a:bodyPr wrap="none" rtlCol="0">
            <a:spAutoFit/>
          </a:bodyPr>
          <a:lstStyle/>
          <a:p>
            <a:r>
              <a:rPr lang="en-US" sz="3200" b="1" dirty="0">
                <a:solidFill>
                  <a:srgbClr val="FFFF00"/>
                </a:solidFill>
              </a:rPr>
              <a:t>Provider/Institutional</a:t>
            </a:r>
          </a:p>
        </p:txBody>
      </p:sp>
      <p:sp>
        <p:nvSpPr>
          <p:cNvPr id="6" name="TextBox 5">
            <a:extLst>
              <a:ext uri="{FF2B5EF4-FFF2-40B4-BE49-F238E27FC236}">
                <a16:creationId xmlns:a16="http://schemas.microsoft.com/office/drawing/2014/main" id="{BA2E0508-F654-B528-C72C-B71E5FF36A6B}"/>
              </a:ext>
            </a:extLst>
          </p:cNvPr>
          <p:cNvSpPr txBox="1"/>
          <p:nvPr/>
        </p:nvSpPr>
        <p:spPr>
          <a:xfrm>
            <a:off x="4979347" y="786384"/>
            <a:ext cx="3392852"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Stigma</a:t>
            </a:r>
          </a:p>
          <a:p>
            <a:pPr marL="285750" indent="-285750">
              <a:buFont typeface="Arial" panose="020B0604020202020204" pitchFamily="34" charset="0"/>
              <a:buChar char="•"/>
            </a:pPr>
            <a:r>
              <a:rPr lang="en-US" sz="2400" dirty="0"/>
              <a:t>Lack of social support</a:t>
            </a:r>
          </a:p>
          <a:p>
            <a:pPr marL="285750" indent="-285750">
              <a:buFont typeface="Arial" panose="020B0604020202020204" pitchFamily="34" charset="0"/>
              <a:buChar char="•"/>
            </a:pPr>
            <a:r>
              <a:rPr lang="en-US" sz="2400" dirty="0"/>
              <a:t>Cost of care</a:t>
            </a:r>
          </a:p>
        </p:txBody>
      </p:sp>
      <p:sp>
        <p:nvSpPr>
          <p:cNvPr id="7" name="TextBox 6">
            <a:extLst>
              <a:ext uri="{FF2B5EF4-FFF2-40B4-BE49-F238E27FC236}">
                <a16:creationId xmlns:a16="http://schemas.microsoft.com/office/drawing/2014/main" id="{EA646189-5454-F6F9-DCB5-8A9C7129681E}"/>
              </a:ext>
            </a:extLst>
          </p:cNvPr>
          <p:cNvSpPr txBox="1"/>
          <p:nvPr/>
        </p:nvSpPr>
        <p:spPr>
          <a:xfrm>
            <a:off x="4979347" y="2944147"/>
            <a:ext cx="5655844"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Low treatment availability in rural areas</a:t>
            </a:r>
          </a:p>
          <a:p>
            <a:pPr marL="285750" indent="-285750">
              <a:buFont typeface="Arial" panose="020B0604020202020204" pitchFamily="34" charset="0"/>
              <a:buChar char="•"/>
            </a:pPr>
            <a:r>
              <a:rPr lang="en-US" sz="2400" dirty="0"/>
              <a:t>Low variety of treatment options</a:t>
            </a:r>
          </a:p>
          <a:p>
            <a:pPr marL="285750" indent="-285750">
              <a:buFont typeface="Arial" panose="020B0604020202020204" pitchFamily="34" charset="0"/>
              <a:buChar char="•"/>
            </a:pPr>
            <a:r>
              <a:rPr lang="en-US" sz="2400" dirty="0"/>
              <a:t>System navigation</a:t>
            </a:r>
          </a:p>
        </p:txBody>
      </p:sp>
      <p:sp>
        <p:nvSpPr>
          <p:cNvPr id="9" name="TextBox 8">
            <a:extLst>
              <a:ext uri="{FF2B5EF4-FFF2-40B4-BE49-F238E27FC236}">
                <a16:creationId xmlns:a16="http://schemas.microsoft.com/office/drawing/2014/main" id="{DFE75897-2CA4-D11D-75E2-43BB4DF83BCD}"/>
              </a:ext>
            </a:extLst>
          </p:cNvPr>
          <p:cNvSpPr txBox="1"/>
          <p:nvPr/>
        </p:nvSpPr>
        <p:spPr>
          <a:xfrm>
            <a:off x="9744573" y="6581001"/>
            <a:ext cx="2334101" cy="276999"/>
          </a:xfrm>
          <a:prstGeom prst="rect">
            <a:avLst/>
          </a:prstGeom>
          <a:noFill/>
        </p:spPr>
        <p:txBody>
          <a:bodyPr wrap="none" rtlCol="0">
            <a:spAutoFit/>
          </a:bodyPr>
          <a:lstStyle/>
          <a:p>
            <a:r>
              <a:rPr lang="en-US" sz="1200" dirty="0"/>
              <a:t>McLean, Murphy, and </a:t>
            </a:r>
            <a:r>
              <a:rPr lang="en-US" sz="1200" dirty="0" err="1"/>
              <a:t>Kruis</a:t>
            </a:r>
            <a:r>
              <a:rPr lang="en-US" sz="1200" dirty="0"/>
              <a:t> 2024</a:t>
            </a:r>
            <a:endParaRPr lang="en-US" dirty="0"/>
          </a:p>
        </p:txBody>
      </p:sp>
      <p:cxnSp>
        <p:nvCxnSpPr>
          <p:cNvPr id="17" name="Straight Connector 16">
            <a:extLst>
              <a:ext uri="{FF2B5EF4-FFF2-40B4-BE49-F238E27FC236}">
                <a16:creationId xmlns:a16="http://schemas.microsoft.com/office/drawing/2014/main" id="{4F46E6FF-12DE-BA67-3E71-0050DC8DE267}"/>
              </a:ext>
            </a:extLst>
          </p:cNvPr>
          <p:cNvCxnSpPr>
            <a:cxnSpLocks/>
          </p:cNvCxnSpPr>
          <p:nvPr/>
        </p:nvCxnSpPr>
        <p:spPr>
          <a:xfrm>
            <a:off x="0" y="2113935"/>
            <a:ext cx="122706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A994FE5-4BE3-A909-4805-D07D2F02740B}"/>
              </a:ext>
            </a:extLst>
          </p:cNvPr>
          <p:cNvCxnSpPr>
            <a:cxnSpLocks/>
          </p:cNvCxnSpPr>
          <p:nvPr/>
        </p:nvCxnSpPr>
        <p:spPr>
          <a:xfrm>
            <a:off x="0" y="4580704"/>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40" name="Picture 16" descr="Premium Vector | Hospital healthcare professionals at work vector medical  clinic health professional talking medicine hospital healthcare  professionals at work character people flat cartoon illustration">
            <a:extLst>
              <a:ext uri="{FF2B5EF4-FFF2-40B4-BE49-F238E27FC236}">
                <a16:creationId xmlns:a16="http://schemas.microsoft.com/office/drawing/2014/main" id="{354AA40A-EFF0-B2BB-5D2D-C31B921A0F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85" b="93770" l="9585" r="89617">
                        <a14:foregroundMark x1="23642" y1="19169" x2="17252" y2="49521"/>
                        <a14:foregroundMark x1="25080" y1="92492" x2="25080" y2="92492"/>
                        <a14:foregroundMark x1="69808" y1="92492" x2="69808" y2="92492"/>
                        <a14:foregroundMark x1="78914" y1="93770" x2="78914" y2="93770"/>
                        <a14:foregroundMark x1="69808" y1="11022" x2="69808" y2="11022"/>
                        <a14:foregroundMark x1="34026" y1="37220" x2="34026" y2="37220"/>
                      </a14:backgroundRemoval>
                    </a14:imgEffect>
                  </a14:imgLayer>
                </a14:imgProps>
              </a:ext>
              <a:ext uri="{28A0092B-C50C-407E-A947-70E740481C1C}">
                <a14:useLocalDpi xmlns:a14="http://schemas.microsoft.com/office/drawing/2010/main" val="0"/>
              </a:ext>
            </a:extLst>
          </a:blip>
          <a:srcRect/>
          <a:stretch>
            <a:fillRect/>
          </a:stretch>
        </p:blipFill>
        <p:spPr bwMode="auto">
          <a:xfrm>
            <a:off x="931041" y="2248006"/>
            <a:ext cx="2173469" cy="217346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emium Vector | Confident people, student society members, cheerful  volunteers standing together, smiling young men. Happy activists,  multiethnic group concept cartoon">
            <a:extLst>
              <a:ext uri="{FF2B5EF4-FFF2-40B4-BE49-F238E27FC236}">
                <a16:creationId xmlns:a16="http://schemas.microsoft.com/office/drawing/2014/main" id="{4FBD18AA-737E-347E-F7F9-D128C7BE0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757" y1="28537" x2="51757" y2="28537"/>
                        <a14:foregroundMark x1="50479" y1="37890" x2="50479" y2="37890"/>
                        <a14:foregroundMark x1="80831" y1="28537" x2="80831" y2="28537"/>
                        <a14:foregroundMark x1="80990" y1="40767" x2="80990" y2="40767"/>
                        <a14:foregroundMark x1="85783" y1="56115" x2="85783" y2="56115"/>
                        <a14:foregroundMark x1="77636" y1="78657" x2="77636" y2="78657"/>
                        <a14:foregroundMark x1="73642" y1="78657" x2="73642" y2="78657"/>
                        <a14:foregroundMark x1="73003" y1="78657" x2="73003" y2="78657"/>
                        <a14:foregroundMark x1="70767" y1="24940" x2="70767" y2="24940"/>
                        <a14:foregroundMark x1="70767" y1="23981" x2="73642" y2="24940"/>
                        <a14:foregroundMark x1="16933" y1="57554" x2="16933" y2="57554"/>
                        <a14:foregroundMark x1="16933" y1="57554" x2="16933" y2="57554"/>
                        <a14:foregroundMark x1="16613" y1="64269" x2="16613" y2="64269"/>
                        <a14:foregroundMark x1="16613" y1="68345" x2="16613" y2="68345"/>
                        <a14:foregroundMark x1="16613" y1="72662" x2="16613" y2="72662"/>
                        <a14:foregroundMark x1="16613" y1="77698" x2="16613" y2="77698"/>
                        <a14:foregroundMark x1="19968" y1="68825" x2="19968" y2="68825"/>
                        <a14:foregroundMark x1="20422" y1="74941" x2="20927" y2="70264"/>
                        <a14:foregroundMark x1="20607" y1="76259" x2="21145" y2="77067"/>
                        <a14:foregroundMark x1="15335" y1="79616" x2="18754" y2="81999"/>
                        <a14:foregroundMark x1="19169" y1="77698" x2="22524" y2="78657"/>
                        <a14:backgroundMark x1="47444" y1="31415" x2="47444" y2="31415"/>
                        <a14:backgroundMark x1="46805" y1="34293" x2="46805" y2="34293"/>
                        <a14:backgroundMark x1="58946" y1="71223" x2="58946" y2="71223"/>
                        <a14:backgroundMark x1="58946" y1="71223" x2="58946" y2="71223"/>
                        <a14:backgroundMark x1="58946" y1="71223" x2="58946" y2="71223"/>
                        <a14:backgroundMark x1="58307" y1="71223" x2="58307" y2="71223"/>
                        <a14:backgroundMark x1="18454" y1="64269" x2="18530" y2="62830"/>
                        <a14:backgroundMark x1="18429" y1="64731" x2="18454" y2="64269"/>
                        <a14:backgroundMark x1="17891" y1="67866" x2="17891" y2="67866"/>
                        <a14:backgroundMark x1="19720" y1="76265" x2="19739" y2="76517"/>
                        <a14:backgroundMark x1="19684" y1="75779" x2="19686" y2="75811"/>
                        <a14:backgroundMark x1="19613" y1="74820" x2="19684" y2="75779"/>
                        <a14:backgroundMark x1="19453" y1="72662" x2="19613" y2="74820"/>
                        <a14:backgroundMark x1="19169" y1="68825" x2="19453" y2="72662"/>
                        <a14:backgroundMark x1="19134" y1="68345" x2="19169" y2="68825"/>
                        <a14:backgroundMark x1="18850" y1="64508" x2="19134" y2="68345"/>
                        <a14:backgroundMark x1="21885" y1="81055" x2="21770" y2="80882"/>
                        <a14:backgroundMark x1="21911" y1="80716" x2="25080" y2="81055"/>
                        <a14:backgroundMark x1="22484" y1="78741" x2="23802" y2="79137"/>
                      </a14:backgroundRemoval>
                    </a14:imgEffect>
                  </a14:imgLayer>
                </a14:imgProps>
              </a:ext>
              <a:ext uri="{28A0092B-C50C-407E-A947-70E740481C1C}">
                <a14:useLocalDpi xmlns:a14="http://schemas.microsoft.com/office/drawing/2010/main" val="0"/>
              </a:ext>
            </a:extLst>
          </a:blip>
          <a:srcRect/>
          <a:stretch>
            <a:fillRect/>
          </a:stretch>
        </p:blipFill>
        <p:spPr bwMode="auto">
          <a:xfrm>
            <a:off x="438622" y="4688859"/>
            <a:ext cx="3158306" cy="2103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Premium Vector | People avatars illustrated concept | Vector character  design, Cartoon character design, Illustration character design">
            <a:extLst>
              <a:ext uri="{FF2B5EF4-FFF2-40B4-BE49-F238E27FC236}">
                <a16:creationId xmlns:a16="http://schemas.microsoft.com/office/drawing/2014/main" id="{1C77BE30-E94A-D2BF-4547-61052D84887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050" y="-1213669"/>
            <a:ext cx="32194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58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B8A9A-466A-D9E9-F1CB-C603CD061B0F}"/>
              </a:ext>
            </a:extLst>
          </p:cNvPr>
          <p:cNvSpPr txBox="1"/>
          <p:nvPr/>
        </p:nvSpPr>
        <p:spPr>
          <a:xfrm>
            <a:off x="4976299" y="140924"/>
            <a:ext cx="2032929" cy="584775"/>
          </a:xfrm>
          <a:prstGeom prst="rect">
            <a:avLst/>
          </a:prstGeom>
          <a:noFill/>
        </p:spPr>
        <p:txBody>
          <a:bodyPr wrap="none" rtlCol="0">
            <a:spAutoFit/>
          </a:bodyPr>
          <a:lstStyle/>
          <a:p>
            <a:r>
              <a:rPr lang="en-US" sz="3200" b="1" dirty="0">
                <a:solidFill>
                  <a:srgbClr val="FFFF00"/>
                </a:solidFill>
              </a:rPr>
              <a:t>Individual</a:t>
            </a:r>
          </a:p>
        </p:txBody>
      </p:sp>
      <p:sp>
        <p:nvSpPr>
          <p:cNvPr id="3" name="TextBox 2">
            <a:extLst>
              <a:ext uri="{FF2B5EF4-FFF2-40B4-BE49-F238E27FC236}">
                <a16:creationId xmlns:a16="http://schemas.microsoft.com/office/drawing/2014/main" id="{BC8C7129-DA5D-AEAF-7C3C-508C791513A0}"/>
              </a:ext>
            </a:extLst>
          </p:cNvPr>
          <p:cNvSpPr txBox="1"/>
          <p:nvPr/>
        </p:nvSpPr>
        <p:spPr>
          <a:xfrm>
            <a:off x="4976299" y="2288020"/>
            <a:ext cx="4184094" cy="584775"/>
          </a:xfrm>
          <a:prstGeom prst="rect">
            <a:avLst/>
          </a:prstGeom>
          <a:noFill/>
        </p:spPr>
        <p:txBody>
          <a:bodyPr wrap="none" rtlCol="0">
            <a:spAutoFit/>
          </a:bodyPr>
          <a:lstStyle/>
          <a:p>
            <a:r>
              <a:rPr lang="en-US" sz="3200" b="1" dirty="0">
                <a:solidFill>
                  <a:srgbClr val="FFFF00"/>
                </a:solidFill>
              </a:rPr>
              <a:t>Provider/Institutional</a:t>
            </a:r>
          </a:p>
        </p:txBody>
      </p:sp>
      <p:sp>
        <p:nvSpPr>
          <p:cNvPr id="4" name="TextBox 3">
            <a:extLst>
              <a:ext uri="{FF2B5EF4-FFF2-40B4-BE49-F238E27FC236}">
                <a16:creationId xmlns:a16="http://schemas.microsoft.com/office/drawing/2014/main" id="{CA419F3C-71C9-E515-1DD1-70686B34804C}"/>
              </a:ext>
            </a:extLst>
          </p:cNvPr>
          <p:cNvSpPr txBox="1"/>
          <p:nvPr/>
        </p:nvSpPr>
        <p:spPr>
          <a:xfrm>
            <a:off x="4979347" y="4688859"/>
            <a:ext cx="3963521" cy="584775"/>
          </a:xfrm>
          <a:prstGeom prst="rect">
            <a:avLst/>
          </a:prstGeom>
          <a:noFill/>
        </p:spPr>
        <p:txBody>
          <a:bodyPr wrap="none" rtlCol="0">
            <a:spAutoFit/>
          </a:bodyPr>
          <a:lstStyle/>
          <a:p>
            <a:r>
              <a:rPr lang="en-US" sz="3200" b="1" dirty="0">
                <a:solidFill>
                  <a:srgbClr val="FFFF00"/>
                </a:solidFill>
              </a:rPr>
              <a:t>Societal/Systematic</a:t>
            </a:r>
          </a:p>
        </p:txBody>
      </p:sp>
      <p:sp>
        <p:nvSpPr>
          <p:cNvPr id="6" name="TextBox 5">
            <a:extLst>
              <a:ext uri="{FF2B5EF4-FFF2-40B4-BE49-F238E27FC236}">
                <a16:creationId xmlns:a16="http://schemas.microsoft.com/office/drawing/2014/main" id="{BA2E0508-F654-B528-C72C-B71E5FF36A6B}"/>
              </a:ext>
            </a:extLst>
          </p:cNvPr>
          <p:cNvSpPr txBox="1"/>
          <p:nvPr/>
        </p:nvSpPr>
        <p:spPr>
          <a:xfrm>
            <a:off x="4979347" y="786384"/>
            <a:ext cx="3392852"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Stigma</a:t>
            </a:r>
          </a:p>
          <a:p>
            <a:pPr marL="285750" indent="-285750">
              <a:buFont typeface="Arial" panose="020B0604020202020204" pitchFamily="34" charset="0"/>
              <a:buChar char="•"/>
            </a:pPr>
            <a:r>
              <a:rPr lang="en-US" sz="2400" dirty="0"/>
              <a:t>Lack of social support</a:t>
            </a:r>
          </a:p>
          <a:p>
            <a:pPr marL="285750" indent="-285750">
              <a:buFont typeface="Arial" panose="020B0604020202020204" pitchFamily="34" charset="0"/>
              <a:buChar char="•"/>
            </a:pPr>
            <a:r>
              <a:rPr lang="en-US" sz="2400" dirty="0"/>
              <a:t>Cost of care</a:t>
            </a:r>
          </a:p>
        </p:txBody>
      </p:sp>
      <p:sp>
        <p:nvSpPr>
          <p:cNvPr id="7" name="TextBox 6">
            <a:extLst>
              <a:ext uri="{FF2B5EF4-FFF2-40B4-BE49-F238E27FC236}">
                <a16:creationId xmlns:a16="http://schemas.microsoft.com/office/drawing/2014/main" id="{EA646189-5454-F6F9-DCB5-8A9C7129681E}"/>
              </a:ext>
            </a:extLst>
          </p:cNvPr>
          <p:cNvSpPr txBox="1"/>
          <p:nvPr/>
        </p:nvSpPr>
        <p:spPr>
          <a:xfrm>
            <a:off x="4979347" y="2944147"/>
            <a:ext cx="5655844"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Low treatment availability in rural areas</a:t>
            </a:r>
          </a:p>
          <a:p>
            <a:pPr marL="285750" indent="-285750">
              <a:buFont typeface="Arial" panose="020B0604020202020204" pitchFamily="34" charset="0"/>
              <a:buChar char="•"/>
            </a:pPr>
            <a:r>
              <a:rPr lang="en-US" sz="2400" dirty="0"/>
              <a:t>Low variety of treatment options</a:t>
            </a:r>
          </a:p>
          <a:p>
            <a:pPr marL="285750" indent="-285750">
              <a:buFont typeface="Arial" panose="020B0604020202020204" pitchFamily="34" charset="0"/>
              <a:buChar char="•"/>
            </a:pPr>
            <a:r>
              <a:rPr lang="en-US" sz="2400" dirty="0"/>
              <a:t>System navigation</a:t>
            </a:r>
          </a:p>
        </p:txBody>
      </p:sp>
      <p:sp>
        <p:nvSpPr>
          <p:cNvPr id="8" name="TextBox 7">
            <a:extLst>
              <a:ext uri="{FF2B5EF4-FFF2-40B4-BE49-F238E27FC236}">
                <a16:creationId xmlns:a16="http://schemas.microsoft.com/office/drawing/2014/main" id="{591B201F-96BB-80B8-CB5F-EF345C5FA763}"/>
              </a:ext>
            </a:extLst>
          </p:cNvPr>
          <p:cNvSpPr txBox="1"/>
          <p:nvPr/>
        </p:nvSpPr>
        <p:spPr>
          <a:xfrm>
            <a:off x="4979347" y="5273634"/>
            <a:ext cx="4994572"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Laws surrounding treatment</a:t>
            </a:r>
          </a:p>
          <a:p>
            <a:pPr marL="285750" indent="-285750">
              <a:buFont typeface="Arial" panose="020B0604020202020204" pitchFamily="34" charset="0"/>
              <a:buChar char="•"/>
            </a:pPr>
            <a:r>
              <a:rPr lang="en-US" sz="2400" dirty="0"/>
              <a:t>Flawed justice system</a:t>
            </a:r>
          </a:p>
          <a:p>
            <a:pPr marL="285750" indent="-285750">
              <a:buFont typeface="Arial" panose="020B0604020202020204" pitchFamily="34" charset="0"/>
              <a:buChar char="•"/>
            </a:pPr>
            <a:r>
              <a:rPr lang="en-US" sz="2400" dirty="0"/>
              <a:t>Lack of education about addiction</a:t>
            </a:r>
          </a:p>
        </p:txBody>
      </p:sp>
      <p:sp>
        <p:nvSpPr>
          <p:cNvPr id="9" name="TextBox 8">
            <a:extLst>
              <a:ext uri="{FF2B5EF4-FFF2-40B4-BE49-F238E27FC236}">
                <a16:creationId xmlns:a16="http://schemas.microsoft.com/office/drawing/2014/main" id="{DFE75897-2CA4-D11D-75E2-43BB4DF83BCD}"/>
              </a:ext>
            </a:extLst>
          </p:cNvPr>
          <p:cNvSpPr txBox="1"/>
          <p:nvPr/>
        </p:nvSpPr>
        <p:spPr>
          <a:xfrm>
            <a:off x="9744573" y="6581001"/>
            <a:ext cx="2334101" cy="276999"/>
          </a:xfrm>
          <a:prstGeom prst="rect">
            <a:avLst/>
          </a:prstGeom>
          <a:noFill/>
        </p:spPr>
        <p:txBody>
          <a:bodyPr wrap="none" rtlCol="0">
            <a:spAutoFit/>
          </a:bodyPr>
          <a:lstStyle/>
          <a:p>
            <a:r>
              <a:rPr lang="en-US" sz="1200" dirty="0"/>
              <a:t>McLean, Murphy, and </a:t>
            </a:r>
            <a:r>
              <a:rPr lang="en-US" sz="1200" dirty="0" err="1"/>
              <a:t>Kruis</a:t>
            </a:r>
            <a:r>
              <a:rPr lang="en-US" sz="1200" dirty="0"/>
              <a:t> 2024</a:t>
            </a:r>
            <a:endParaRPr lang="en-US" dirty="0"/>
          </a:p>
        </p:txBody>
      </p:sp>
      <p:cxnSp>
        <p:nvCxnSpPr>
          <p:cNvPr id="17" name="Straight Connector 16">
            <a:extLst>
              <a:ext uri="{FF2B5EF4-FFF2-40B4-BE49-F238E27FC236}">
                <a16:creationId xmlns:a16="http://schemas.microsoft.com/office/drawing/2014/main" id="{4F46E6FF-12DE-BA67-3E71-0050DC8DE267}"/>
              </a:ext>
            </a:extLst>
          </p:cNvPr>
          <p:cNvCxnSpPr>
            <a:cxnSpLocks/>
          </p:cNvCxnSpPr>
          <p:nvPr/>
        </p:nvCxnSpPr>
        <p:spPr>
          <a:xfrm>
            <a:off x="0" y="2113935"/>
            <a:ext cx="122706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A994FE5-4BE3-A909-4805-D07D2F02740B}"/>
              </a:ext>
            </a:extLst>
          </p:cNvPr>
          <p:cNvCxnSpPr>
            <a:cxnSpLocks/>
          </p:cNvCxnSpPr>
          <p:nvPr/>
        </p:nvCxnSpPr>
        <p:spPr>
          <a:xfrm>
            <a:off x="0" y="4580704"/>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40" name="Picture 16" descr="Premium Vector | Hospital healthcare professionals at work vector medical  clinic health professional talking medicine hospital healthcare  professionals at work character people flat cartoon illustration">
            <a:extLst>
              <a:ext uri="{FF2B5EF4-FFF2-40B4-BE49-F238E27FC236}">
                <a16:creationId xmlns:a16="http://schemas.microsoft.com/office/drawing/2014/main" id="{354AA40A-EFF0-B2BB-5D2D-C31B921A0F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585" b="93770" l="9585" r="89617">
                        <a14:foregroundMark x1="23642" y1="19169" x2="17252" y2="49521"/>
                        <a14:foregroundMark x1="25080" y1="92492" x2="25080" y2="92492"/>
                        <a14:foregroundMark x1="69808" y1="92492" x2="69808" y2="92492"/>
                        <a14:foregroundMark x1="78914" y1="93770" x2="78914" y2="93770"/>
                        <a14:foregroundMark x1="69808" y1="11022" x2="69808" y2="11022"/>
                        <a14:foregroundMark x1="34026" y1="37220" x2="34026" y2="37220"/>
                      </a14:backgroundRemoval>
                    </a14:imgEffect>
                  </a14:imgLayer>
                </a14:imgProps>
              </a:ext>
              <a:ext uri="{28A0092B-C50C-407E-A947-70E740481C1C}">
                <a14:useLocalDpi xmlns:a14="http://schemas.microsoft.com/office/drawing/2010/main" val="0"/>
              </a:ext>
            </a:extLst>
          </a:blip>
          <a:srcRect/>
          <a:stretch>
            <a:fillRect/>
          </a:stretch>
        </p:blipFill>
        <p:spPr bwMode="auto">
          <a:xfrm>
            <a:off x="931041" y="2248006"/>
            <a:ext cx="2173469" cy="217346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emium Vector | Confident people, student society members, cheerful  volunteers standing together, smiling young men. Happy activists,  multiethnic group concept cartoon">
            <a:extLst>
              <a:ext uri="{FF2B5EF4-FFF2-40B4-BE49-F238E27FC236}">
                <a16:creationId xmlns:a16="http://schemas.microsoft.com/office/drawing/2014/main" id="{4FBD18AA-737E-347E-F7F9-D128C7BE0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1757" y1="28537" x2="51757" y2="28537"/>
                        <a14:foregroundMark x1="50479" y1="37890" x2="50479" y2="37890"/>
                        <a14:foregroundMark x1="80831" y1="28537" x2="80831" y2="28537"/>
                        <a14:foregroundMark x1="80990" y1="40767" x2="80990" y2="40767"/>
                        <a14:foregroundMark x1="85783" y1="56115" x2="85783" y2="56115"/>
                        <a14:foregroundMark x1="77636" y1="78657" x2="77636" y2="78657"/>
                        <a14:foregroundMark x1="73642" y1="78657" x2="73642" y2="78657"/>
                        <a14:foregroundMark x1="73003" y1="78657" x2="73003" y2="78657"/>
                        <a14:foregroundMark x1="70767" y1="24940" x2="70767" y2="24940"/>
                        <a14:foregroundMark x1="70767" y1="23981" x2="73642" y2="24940"/>
                        <a14:foregroundMark x1="16933" y1="57554" x2="16933" y2="57554"/>
                        <a14:foregroundMark x1="16933" y1="57554" x2="16933" y2="57554"/>
                        <a14:foregroundMark x1="16613" y1="64269" x2="16613" y2="64269"/>
                        <a14:foregroundMark x1="16613" y1="68345" x2="16613" y2="68345"/>
                        <a14:foregroundMark x1="16613" y1="72662" x2="16613" y2="72662"/>
                        <a14:foregroundMark x1="16613" y1="77698" x2="16613" y2="77698"/>
                        <a14:foregroundMark x1="19968" y1="68825" x2="19968" y2="68825"/>
                        <a14:foregroundMark x1="20422" y1="74941" x2="20927" y2="70264"/>
                        <a14:foregroundMark x1="20607" y1="76259" x2="21145" y2="77067"/>
                        <a14:foregroundMark x1="15335" y1="79616" x2="18754" y2="81999"/>
                        <a14:foregroundMark x1="19169" y1="77698" x2="22524" y2="78657"/>
                        <a14:backgroundMark x1="47444" y1="31415" x2="47444" y2="31415"/>
                        <a14:backgroundMark x1="46805" y1="34293" x2="46805" y2="34293"/>
                        <a14:backgroundMark x1="58946" y1="71223" x2="58946" y2="71223"/>
                        <a14:backgroundMark x1="58946" y1="71223" x2="58946" y2="71223"/>
                        <a14:backgroundMark x1="58946" y1="71223" x2="58946" y2="71223"/>
                        <a14:backgroundMark x1="58307" y1="71223" x2="58307" y2="71223"/>
                        <a14:backgroundMark x1="18454" y1="64269" x2="18530" y2="62830"/>
                        <a14:backgroundMark x1="18429" y1="64731" x2="18454" y2="64269"/>
                        <a14:backgroundMark x1="17891" y1="67866" x2="17891" y2="67866"/>
                        <a14:backgroundMark x1="19720" y1="76265" x2="19739" y2="76517"/>
                        <a14:backgroundMark x1="19684" y1="75779" x2="19686" y2="75811"/>
                        <a14:backgroundMark x1="19613" y1="74820" x2="19684" y2="75779"/>
                        <a14:backgroundMark x1="19453" y1="72662" x2="19613" y2="74820"/>
                        <a14:backgroundMark x1="19169" y1="68825" x2="19453" y2="72662"/>
                        <a14:backgroundMark x1="19134" y1="68345" x2="19169" y2="68825"/>
                        <a14:backgroundMark x1="18850" y1="64508" x2="19134" y2="68345"/>
                        <a14:backgroundMark x1="21885" y1="81055" x2="21770" y2="80882"/>
                        <a14:backgroundMark x1="21911" y1="80716" x2="25080" y2="81055"/>
                        <a14:backgroundMark x1="22484" y1="78741" x2="23802" y2="79137"/>
                      </a14:backgroundRemoval>
                    </a14:imgEffect>
                  </a14:imgLayer>
                </a14:imgProps>
              </a:ext>
              <a:ext uri="{28A0092B-C50C-407E-A947-70E740481C1C}">
                <a14:useLocalDpi xmlns:a14="http://schemas.microsoft.com/office/drawing/2010/main" val="0"/>
              </a:ext>
            </a:extLst>
          </a:blip>
          <a:srcRect/>
          <a:stretch>
            <a:fillRect/>
          </a:stretch>
        </p:blipFill>
        <p:spPr bwMode="auto">
          <a:xfrm>
            <a:off x="438622" y="4688859"/>
            <a:ext cx="3158306" cy="21038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Premium Vector | People avatars illustrated concept | Vector character  design, Cartoon character design, Illustration character design">
            <a:extLst>
              <a:ext uri="{FF2B5EF4-FFF2-40B4-BE49-F238E27FC236}">
                <a16:creationId xmlns:a16="http://schemas.microsoft.com/office/drawing/2014/main" id="{1C77BE30-E94A-D2BF-4547-61052D84887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050" y="-1213669"/>
            <a:ext cx="321945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5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7676B-765A-D874-A0BA-16DEC2AB4F3D}"/>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Aims of Study</a:t>
            </a:r>
          </a:p>
        </p:txBody>
      </p:sp>
      <p:sp>
        <p:nvSpPr>
          <p:cNvPr id="3" name="Content Placeholder 2">
            <a:extLst>
              <a:ext uri="{FF2B5EF4-FFF2-40B4-BE49-F238E27FC236}">
                <a16:creationId xmlns:a16="http://schemas.microsoft.com/office/drawing/2014/main" id="{01E8A10F-248A-183F-91EC-BD7348A120B5}"/>
              </a:ext>
            </a:extLst>
          </p:cNvPr>
          <p:cNvSpPr>
            <a:spLocks noGrp="1"/>
          </p:cNvSpPr>
          <p:nvPr>
            <p:ph idx="1"/>
          </p:nvPr>
        </p:nvSpPr>
        <p:spPr>
          <a:xfrm>
            <a:off x="838200" y="1825625"/>
            <a:ext cx="9610344" cy="4351338"/>
          </a:xfrm>
        </p:spPr>
        <p:txBody>
          <a:bodyPr>
            <a:normAutofit/>
          </a:bodyPr>
          <a:lstStyle/>
          <a:p>
            <a:r>
              <a:rPr lang="en-US" sz="3200" dirty="0">
                <a:effectLst>
                  <a:outerShdw blurRad="38100" dist="38100" dir="2700000" algn="tl">
                    <a:srgbClr val="000000">
                      <a:alpha val="43137"/>
                    </a:srgbClr>
                  </a:outerShdw>
                </a:effectLst>
              </a:rPr>
              <a:t>Assess if individuals with opioid use disorder from a national sample find personal sensing methods to be </a:t>
            </a:r>
            <a:r>
              <a:rPr lang="en-US" sz="3200" dirty="0">
                <a:solidFill>
                  <a:srgbClr val="FFFF00"/>
                </a:solidFill>
                <a:effectLst>
                  <a:outerShdw blurRad="38100" dist="38100" dir="2700000" algn="tl">
                    <a:srgbClr val="000000">
                      <a:alpha val="43137"/>
                    </a:srgbClr>
                  </a:outerShdw>
                </a:effectLst>
              </a:rPr>
              <a:t>acceptable</a:t>
            </a:r>
            <a:r>
              <a:rPr lang="en-US" sz="3200" dirty="0">
                <a:effectLst>
                  <a:outerShdw blurRad="38100" dist="38100" dir="2700000" algn="tl">
                    <a:srgbClr val="000000">
                      <a:alpha val="43137"/>
                    </a:srgbClr>
                  </a:outerShdw>
                </a:effectLst>
              </a:rPr>
              <a:t>. </a:t>
            </a:r>
          </a:p>
          <a:p>
            <a:r>
              <a:rPr lang="en-US" sz="3200" b="0" i="0" dirty="0">
                <a:latin typeface="Aptos" panose="020B0004020202020204" pitchFamily="34" charset="0"/>
              </a:rPr>
              <a:t>Determine if there are differences in acceptability between </a:t>
            </a:r>
            <a:r>
              <a:rPr lang="en-US" sz="3200" b="0" i="0" dirty="0">
                <a:solidFill>
                  <a:srgbClr val="FFFF00"/>
                </a:solidFill>
                <a:latin typeface="Aptos" panose="020B0004020202020204" pitchFamily="34" charset="0"/>
              </a:rPr>
              <a:t>different race/ethnicities</a:t>
            </a:r>
            <a:r>
              <a:rPr lang="en-US" sz="3200" b="0" i="0" dirty="0">
                <a:latin typeface="Aptos" panose="020B0004020202020204" pitchFamily="34" charset="0"/>
              </a:rPr>
              <a:t>.</a:t>
            </a:r>
            <a:endParaRPr lang="en-US" sz="3200" dirty="0">
              <a:solidFill>
                <a:srgbClr val="FFFF00"/>
              </a:solidFill>
              <a:latin typeface="Aptos" panose="020B0004020202020204" pitchFamily="34" charset="0"/>
            </a:endParaRPr>
          </a:p>
        </p:txBody>
      </p:sp>
    </p:spTree>
    <p:extLst>
      <p:ext uri="{BB962C8B-B14F-4D97-AF65-F5344CB8AC3E}">
        <p14:creationId xmlns:p14="http://schemas.microsoft.com/office/powerpoint/2010/main" val="379129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0C94EC-3276-2DE6-3692-817A7CCC49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9463" y="718718"/>
            <a:ext cx="9633073" cy="54205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019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6D70-E3B7-AF72-8CFC-5FFF8FE154F7}"/>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Procedure</a:t>
            </a:r>
          </a:p>
        </p:txBody>
      </p:sp>
      <p:pic>
        <p:nvPicPr>
          <p:cNvPr id="1026" name="Picture 2" descr="Gps - Free maps and location icons">
            <a:extLst>
              <a:ext uri="{FF2B5EF4-FFF2-40B4-BE49-F238E27FC236}">
                <a16:creationId xmlns:a16="http://schemas.microsoft.com/office/drawing/2014/main" id="{59BC4C99-44CF-FD1E-A699-E65ACCA7A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220" y="1651233"/>
            <a:ext cx="2300111" cy="23001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artoon, messages, object, phone, sign, sms, style icon - Download on  Iconfinder">
            <a:extLst>
              <a:ext uri="{FF2B5EF4-FFF2-40B4-BE49-F238E27FC236}">
                <a16:creationId xmlns:a16="http://schemas.microsoft.com/office/drawing/2014/main" id="{2A056401-0B18-111F-668C-08B3EC0D5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5831" y="1009061"/>
            <a:ext cx="3462778" cy="34627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Premium Vector | Call Log Icon">
            <a:extLst>
              <a:ext uri="{FF2B5EF4-FFF2-40B4-BE49-F238E27FC236}">
                <a16:creationId xmlns:a16="http://schemas.microsoft.com/office/drawing/2014/main" id="{8B46FB6F-A3FF-02A9-0C41-608D183272C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16" b="96486" l="1436" r="96589">
                        <a14:foregroundMark x1="15440" y1="67891" x2="15440" y2="67891"/>
                        <a14:foregroundMark x1="16517" y1="67891" x2="16517" y2="67891"/>
                        <a14:foregroundMark x1="21544" y1="69010" x2="21544" y2="69010"/>
                        <a14:foregroundMark x1="21544" y1="69010" x2="28725" y2="78115"/>
                        <a14:foregroundMark x1="28725" y1="78115" x2="28725" y2="78275"/>
                        <a14:foregroundMark x1="14542" y1="37540" x2="14542" y2="37540"/>
                        <a14:foregroundMark x1="14542" y1="37540" x2="33573" y2="48083"/>
                        <a14:foregroundMark x1="24057" y1="3035" x2="24057" y2="3035"/>
                        <a14:foregroundMark x1="7720" y1="38498" x2="7720" y2="38498"/>
                        <a14:foregroundMark x1="6463" y1="78115" x2="6463" y2="78115"/>
                        <a14:foregroundMark x1="29803" y1="96645" x2="29803" y2="96645"/>
                        <a14:foregroundMark x1="96768" y1="30671" x2="96768" y2="30671"/>
                        <a14:foregroundMark x1="32675" y1="10863" x2="32675" y2="10863"/>
                        <a14:foregroundMark x1="25673" y1="4153" x2="52962" y2="22524"/>
                        <a14:foregroundMark x1="25314" y1="5751" x2="27828" y2="18371"/>
                        <a14:foregroundMark x1="27828" y1="18371" x2="43806" y2="26358"/>
                        <a14:foregroundMark x1="43806" y1="26358" x2="49192" y2="32428"/>
                        <a14:foregroundMark x1="1436" y1="78115" x2="1436" y2="78115"/>
                      </a14:backgroundRemoval>
                    </a14:imgEffect>
                  </a14:imgLayer>
                </a14:imgProps>
              </a:ext>
              <a:ext uri="{28A0092B-C50C-407E-A947-70E740481C1C}">
                <a14:useLocalDpi xmlns:a14="http://schemas.microsoft.com/office/drawing/2010/main" val="0"/>
              </a:ext>
            </a:extLst>
          </a:blip>
          <a:srcRect/>
          <a:stretch>
            <a:fillRect/>
          </a:stretch>
        </p:blipFill>
        <p:spPr bwMode="auto">
          <a:xfrm>
            <a:off x="6229256" y="1532192"/>
            <a:ext cx="2046584" cy="23001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and holding smartphone touching screen as a online survey and review,  online customers feedback for business. cartoon flat illustration vector  isolated on white background 4599604 Vector Art at Vecteezy">
            <a:extLst>
              <a:ext uri="{FF2B5EF4-FFF2-40B4-BE49-F238E27FC236}">
                <a16:creationId xmlns:a16="http://schemas.microsoft.com/office/drawing/2014/main" id="{120DE621-6F32-75D5-B050-410B1FC1969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0814" y="750105"/>
            <a:ext cx="3643312" cy="36433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B4990B91-461A-BE27-87C5-7D600C03F90F}"/>
              </a:ext>
            </a:extLst>
          </p:cNvPr>
          <p:cNvSpPr/>
          <p:nvPr/>
        </p:nvSpPr>
        <p:spPr>
          <a:xfrm>
            <a:off x="1756832" y="5446005"/>
            <a:ext cx="8257735" cy="773723"/>
          </a:xfrm>
          <a:prstGeom prst="rightArrow">
            <a:avLst/>
          </a:prstGeom>
          <a:solidFill>
            <a:schemeClr val="accent5"/>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2AB1F07C-E681-5D31-582A-295EA28C6468}"/>
              </a:ext>
            </a:extLst>
          </p:cNvPr>
          <p:cNvCxnSpPr>
            <a:cxnSpLocks/>
          </p:cNvCxnSpPr>
          <p:nvPr/>
        </p:nvCxnSpPr>
        <p:spPr>
          <a:xfrm flipV="1">
            <a:off x="3643788" y="5118708"/>
            <a:ext cx="0" cy="1350498"/>
          </a:xfrm>
          <a:prstGeom prst="line">
            <a:avLst/>
          </a:prstGeom>
          <a:ln w="76200">
            <a:solidFill>
              <a:srgbClr val="FFFF00"/>
            </a:solidFill>
            <a:prstDash val="sysDot"/>
            <a:headEnd type="none" w="med" len="med"/>
            <a:tailEnd type="non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05B6A82-954C-8F06-9E68-C6294773FA5A}"/>
              </a:ext>
            </a:extLst>
          </p:cNvPr>
          <p:cNvSpPr txBox="1"/>
          <p:nvPr/>
        </p:nvSpPr>
        <p:spPr>
          <a:xfrm>
            <a:off x="389880" y="4542267"/>
            <a:ext cx="11678752" cy="461665"/>
          </a:xfrm>
          <a:prstGeom prst="rect">
            <a:avLst/>
          </a:prstGeom>
          <a:noFill/>
        </p:spPr>
        <p:txBody>
          <a:bodyPr wrap="square">
            <a:spAutoFit/>
          </a:bodyPr>
          <a:lstStyle/>
          <a:p>
            <a:r>
              <a:rPr lang="en-US" sz="2400" i="1" dirty="0">
                <a:solidFill>
                  <a:srgbClr val="FFFF00"/>
                </a:solidFill>
                <a:effectLst>
                  <a:outerShdw blurRad="38100" dist="38100" dir="2700000" algn="tl">
                    <a:srgbClr val="000000">
                      <a:alpha val="43137"/>
                    </a:srgbClr>
                  </a:outerShdw>
                </a:effectLst>
              </a:rPr>
              <a:t>“Please share any positive or negative comments you have about [Sensing Method].”</a:t>
            </a:r>
          </a:p>
        </p:txBody>
      </p:sp>
      <p:sp>
        <p:nvSpPr>
          <p:cNvPr id="7" name="TextBox 6">
            <a:extLst>
              <a:ext uri="{FF2B5EF4-FFF2-40B4-BE49-F238E27FC236}">
                <a16:creationId xmlns:a16="http://schemas.microsoft.com/office/drawing/2014/main" id="{6A068723-9D66-60DB-0DC7-C445A459F73F}"/>
              </a:ext>
            </a:extLst>
          </p:cNvPr>
          <p:cNvSpPr txBox="1"/>
          <p:nvPr/>
        </p:nvSpPr>
        <p:spPr>
          <a:xfrm>
            <a:off x="10014567" y="5648200"/>
            <a:ext cx="1228221"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12 Months</a:t>
            </a:r>
          </a:p>
        </p:txBody>
      </p:sp>
    </p:spTree>
    <p:extLst>
      <p:ext uri="{BB962C8B-B14F-4D97-AF65-F5344CB8AC3E}">
        <p14:creationId xmlns:p14="http://schemas.microsoft.com/office/powerpoint/2010/main" val="231677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278F-E887-C647-771F-F1B0203F9804}"/>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Study Demographics </a:t>
            </a:r>
          </a:p>
        </p:txBody>
      </p:sp>
      <p:graphicFrame>
        <p:nvGraphicFramePr>
          <p:cNvPr id="6" name="Chart 5">
            <a:extLst>
              <a:ext uri="{FF2B5EF4-FFF2-40B4-BE49-F238E27FC236}">
                <a16:creationId xmlns:a16="http://schemas.microsoft.com/office/drawing/2014/main" id="{E15B3CED-B77E-C99D-82BD-9CC1532A5D05}"/>
              </a:ext>
            </a:extLst>
          </p:cNvPr>
          <p:cNvGraphicFramePr/>
          <p:nvPr>
            <p:extLst>
              <p:ext uri="{D42A27DB-BD31-4B8C-83A1-F6EECF244321}">
                <p14:modId xmlns:p14="http://schemas.microsoft.com/office/powerpoint/2010/main" val="3422943845"/>
              </p:ext>
            </p:extLst>
          </p:nvPr>
        </p:nvGraphicFramePr>
        <p:xfrm>
          <a:off x="0" y="1696012"/>
          <a:ext cx="4639348" cy="29548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205D060-DF2C-EFDC-46D0-3C15464280AB}"/>
              </a:ext>
            </a:extLst>
          </p:cNvPr>
          <p:cNvGraphicFramePr/>
          <p:nvPr>
            <p:extLst>
              <p:ext uri="{D42A27DB-BD31-4B8C-83A1-F6EECF244321}">
                <p14:modId xmlns:p14="http://schemas.microsoft.com/office/powerpoint/2010/main" val="3697116349"/>
              </p:ext>
            </p:extLst>
          </p:nvPr>
        </p:nvGraphicFramePr>
        <p:xfrm>
          <a:off x="3895050" y="1522046"/>
          <a:ext cx="4401897" cy="33027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9C6B4F93-C6E1-023D-3E3A-C6574329C01A}"/>
              </a:ext>
            </a:extLst>
          </p:cNvPr>
          <p:cNvGraphicFramePr/>
          <p:nvPr>
            <p:extLst>
              <p:ext uri="{D42A27DB-BD31-4B8C-83A1-F6EECF244321}">
                <p14:modId xmlns:p14="http://schemas.microsoft.com/office/powerpoint/2010/main" val="743695107"/>
              </p:ext>
            </p:extLst>
          </p:nvPr>
        </p:nvGraphicFramePr>
        <p:xfrm>
          <a:off x="7993661" y="1724874"/>
          <a:ext cx="3984978" cy="2897142"/>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C17E0C20-8006-9FBA-A8FE-55BA1038C452}"/>
              </a:ext>
            </a:extLst>
          </p:cNvPr>
          <p:cNvSpPr txBox="1"/>
          <p:nvPr/>
        </p:nvSpPr>
        <p:spPr>
          <a:xfrm>
            <a:off x="10380133" y="359801"/>
            <a:ext cx="1811867" cy="523220"/>
          </a:xfrm>
          <a:prstGeom prst="rect">
            <a:avLst/>
          </a:prstGeom>
          <a:noFill/>
        </p:spPr>
        <p:txBody>
          <a:bodyPr wrap="square" rtlCol="0">
            <a:spAutoFit/>
          </a:bodyPr>
          <a:lstStyle/>
          <a:p>
            <a:r>
              <a:rPr lang="en-US" sz="2800" b="1" dirty="0"/>
              <a:t>N = 200</a:t>
            </a:r>
          </a:p>
        </p:txBody>
      </p:sp>
      <p:sp>
        <p:nvSpPr>
          <p:cNvPr id="5" name="TextBox 4">
            <a:extLst>
              <a:ext uri="{FF2B5EF4-FFF2-40B4-BE49-F238E27FC236}">
                <a16:creationId xmlns:a16="http://schemas.microsoft.com/office/drawing/2014/main" id="{AF052394-FE0D-0D66-8292-A48FBC6C4125}"/>
              </a:ext>
            </a:extLst>
          </p:cNvPr>
          <p:cNvSpPr txBox="1"/>
          <p:nvPr/>
        </p:nvSpPr>
        <p:spPr>
          <a:xfrm>
            <a:off x="213358" y="5335954"/>
            <a:ext cx="11765280" cy="1231106"/>
          </a:xfrm>
          <a:prstGeom prst="rect">
            <a:avLst/>
          </a:prstGeom>
          <a:noFill/>
        </p:spPr>
        <p:txBody>
          <a:bodyPr wrap="square" rtlCol="0">
            <a:spAutoFit/>
          </a:bodyPr>
          <a:lstStyle/>
          <a:p>
            <a:pPr algn="ctr"/>
            <a:r>
              <a:rPr lang="en-US" sz="2800" dirty="0"/>
              <a:t>Age ranged from 22-65+</a:t>
            </a:r>
          </a:p>
          <a:p>
            <a:pPr algn="ctr"/>
            <a:r>
              <a:rPr lang="en-US" sz="2800" dirty="0"/>
              <a:t>90% of our sample fell between 26 – 55 years old </a:t>
            </a:r>
          </a:p>
          <a:p>
            <a:endParaRPr lang="en-US" dirty="0"/>
          </a:p>
        </p:txBody>
      </p:sp>
    </p:spTree>
    <p:extLst>
      <p:ext uri="{BB962C8B-B14F-4D97-AF65-F5344CB8AC3E}">
        <p14:creationId xmlns:p14="http://schemas.microsoft.com/office/powerpoint/2010/main" val="217838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Graphic spid="12" grpId="0">
        <p:bldAsOne/>
      </p:bldGraphic>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96FE8E-C434-9D48-A965-DEAFF28B39BB}"/>
              </a:ext>
            </a:extLst>
          </p:cNvPr>
          <p:cNvSpPr>
            <a:spLocks noGrp="1"/>
          </p:cNvSpPr>
          <p:nvPr>
            <p:ph type="title"/>
          </p:nvPr>
        </p:nvSpPr>
        <p:spPr>
          <a:xfrm>
            <a:off x="1051559" y="4495466"/>
            <a:ext cx="3932645" cy="1536192"/>
          </a:xfrm>
        </p:spPr>
        <p:txBody>
          <a:bodyPr vert="horz" lIns="91440" tIns="45720" rIns="91440" bIns="45720" rtlCol="0" anchor="ctr">
            <a:normAutofit/>
          </a:bodyPr>
          <a:lstStyle/>
          <a:p>
            <a:r>
              <a:rPr lang="en-US" dirty="0">
                <a:effectLst>
                  <a:outerShdw blurRad="38100" dist="38100" dir="2700000" algn="tl">
                    <a:srgbClr val="000000">
                      <a:alpha val="43137"/>
                    </a:srgbClr>
                  </a:outerShdw>
                </a:effectLst>
              </a:rPr>
              <a:t>Thematic Analysis </a:t>
            </a:r>
          </a:p>
        </p:txBody>
      </p:sp>
      <p:pic>
        <p:nvPicPr>
          <p:cNvPr id="6" name="Picture 5" descr="A group of colorful boxes&#10;&#10;Description automatically generated with medium confidence">
            <a:extLst>
              <a:ext uri="{FF2B5EF4-FFF2-40B4-BE49-F238E27FC236}">
                <a16:creationId xmlns:a16="http://schemas.microsoft.com/office/drawing/2014/main" id="{C668B98E-C19E-AAEE-33E2-51EBBFFEB8B8}"/>
              </a:ext>
            </a:extLst>
          </p:cNvPr>
          <p:cNvPicPr>
            <a:picLocks noChangeAspect="1"/>
          </p:cNvPicPr>
          <p:nvPr/>
        </p:nvPicPr>
        <p:blipFill>
          <a:blip r:embed="rId3"/>
          <a:srcRect t="10045" b="11948"/>
          <a:stretch/>
        </p:blipFill>
        <p:spPr>
          <a:xfrm>
            <a:off x="20" y="10"/>
            <a:ext cx="12191980" cy="3994473"/>
          </a:xfrm>
          <a:prstGeom prst="rect">
            <a:avLst/>
          </a:prstGeom>
        </p:spPr>
      </p:pic>
      <p:sp>
        <p:nvSpPr>
          <p:cNvPr id="43" name="Rectangle 42">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5" name="Rectangle 44">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2863C89-64A6-A3F5-B9F3-4C270F724A74}"/>
              </a:ext>
            </a:extLst>
          </p:cNvPr>
          <p:cNvSpPr txBox="1"/>
          <p:nvPr/>
        </p:nvSpPr>
        <p:spPr>
          <a:xfrm>
            <a:off x="5295826" y="4495466"/>
            <a:ext cx="6061022" cy="1536192"/>
          </a:xfrm>
          <a:prstGeom prst="rect">
            <a:avLst/>
          </a:prstGeom>
        </p:spPr>
        <p:txBody>
          <a:bodyPr vert="horz" lIns="91440" tIns="45720" rIns="91440" bIns="45720" rtlCol="0" anchor="ctr">
            <a:normAutofit/>
          </a:bodyPr>
          <a:lstStyle/>
          <a:p>
            <a:pPr marL="254318" indent="-228600" defTabSz="914400">
              <a:lnSpc>
                <a:spcPct val="90000"/>
              </a:lnSpc>
              <a:spcAft>
                <a:spcPts val="534"/>
              </a:spcAft>
              <a:buFont typeface="Arial" panose="020B0604020202020204" pitchFamily="34" charset="0"/>
              <a:buChar char="•"/>
            </a:pPr>
            <a:r>
              <a:rPr lang="en-US" sz="2000" dirty="0">
                <a:effectLst>
                  <a:outerShdw blurRad="38100" dist="38100" dir="2700000" algn="tl">
                    <a:srgbClr val="000000">
                      <a:alpha val="43137"/>
                    </a:srgbClr>
                  </a:outerShdw>
                </a:effectLst>
              </a:rPr>
              <a:t>Top-down approach</a:t>
            </a:r>
          </a:p>
          <a:p>
            <a:pPr marL="254318" indent="-228600" defTabSz="914400">
              <a:lnSpc>
                <a:spcPct val="90000"/>
              </a:lnSpc>
              <a:spcAft>
                <a:spcPts val="534"/>
              </a:spcAft>
              <a:buFont typeface="Arial" panose="020B0604020202020204" pitchFamily="34" charset="0"/>
              <a:buChar char="•"/>
            </a:pPr>
            <a:r>
              <a:rPr lang="en-US" sz="2000" dirty="0">
                <a:effectLst>
                  <a:outerShdw blurRad="38100" dist="38100" dir="2700000" algn="tl">
                    <a:srgbClr val="000000">
                      <a:alpha val="43137"/>
                    </a:srgbClr>
                  </a:outerShdw>
                </a:effectLst>
              </a:rPr>
              <a:t>Driven by </a:t>
            </a:r>
            <a:r>
              <a:rPr lang="en-US" sz="2000" dirty="0">
                <a:solidFill>
                  <a:srgbClr val="FFFF00"/>
                </a:solidFill>
                <a:effectLst>
                  <a:outerShdw blurRad="38100" dist="38100" dir="2700000" algn="tl">
                    <a:srgbClr val="000000">
                      <a:alpha val="43137"/>
                    </a:srgbClr>
                  </a:outerShdw>
                </a:effectLst>
              </a:rPr>
              <a:t>research aims </a:t>
            </a:r>
            <a:r>
              <a:rPr lang="en-US" sz="2000" dirty="0">
                <a:effectLst>
                  <a:outerShdw blurRad="38100" dist="38100" dir="2700000" algn="tl">
                    <a:srgbClr val="000000">
                      <a:alpha val="43137"/>
                    </a:srgbClr>
                  </a:outerShdw>
                </a:effectLst>
              </a:rPr>
              <a:t>and </a:t>
            </a:r>
            <a:r>
              <a:rPr lang="en-US" sz="2000" dirty="0">
                <a:solidFill>
                  <a:srgbClr val="FFFF00"/>
                </a:solidFill>
                <a:effectLst>
                  <a:outerShdw blurRad="38100" dist="38100" dir="2700000" algn="tl">
                    <a:srgbClr val="000000">
                      <a:alpha val="43137"/>
                    </a:srgbClr>
                  </a:outerShdw>
                </a:effectLst>
              </a:rPr>
              <a:t>questions</a:t>
            </a:r>
          </a:p>
          <a:p>
            <a:pPr marL="254318" indent="-228600" defTabSz="914400">
              <a:lnSpc>
                <a:spcPct val="90000"/>
              </a:lnSpc>
              <a:spcAft>
                <a:spcPts val="534"/>
              </a:spcAft>
              <a:buFont typeface="Arial" panose="020B0604020202020204" pitchFamily="34" charset="0"/>
              <a:buChar char="•"/>
            </a:pPr>
            <a:r>
              <a:rPr lang="en-US" sz="2000" dirty="0">
                <a:effectLst>
                  <a:outerShdw blurRad="38100" dist="38100" dir="2700000" algn="tl">
                    <a:srgbClr val="000000">
                      <a:alpha val="43137"/>
                    </a:srgbClr>
                  </a:outerShdw>
                </a:effectLst>
              </a:rPr>
              <a:t>Deductive codes informed by prior research</a:t>
            </a:r>
          </a:p>
          <a:p>
            <a:pPr marL="254318" indent="-228600" defTabSz="914400">
              <a:lnSpc>
                <a:spcPct val="90000"/>
              </a:lnSpc>
              <a:spcAft>
                <a:spcPts val="534"/>
              </a:spcAft>
              <a:buFont typeface="Arial" panose="020B0604020202020204" pitchFamily="34" charset="0"/>
              <a:buChar char="•"/>
            </a:pPr>
            <a:r>
              <a:rPr lang="en-US" sz="2000" dirty="0">
                <a:effectLst>
                  <a:outerShdw blurRad="38100" dist="38100" dir="2700000" algn="tl">
                    <a:srgbClr val="000000">
                      <a:alpha val="43137"/>
                    </a:srgbClr>
                  </a:outerShdw>
                </a:effectLst>
              </a:rPr>
              <a:t>Inductive codes iteratively created</a:t>
            </a:r>
          </a:p>
        </p:txBody>
      </p:sp>
      <p:sp>
        <p:nvSpPr>
          <p:cNvPr id="8" name="AutoShape 3">
            <a:extLst>
              <a:ext uri="{FF2B5EF4-FFF2-40B4-BE49-F238E27FC236}">
                <a16:creationId xmlns:a16="http://schemas.microsoft.com/office/drawing/2014/main" id="{5CD7F10C-B042-357B-4155-2A8A2B6DB79D}"/>
              </a:ext>
            </a:extLst>
          </p:cNvPr>
          <p:cNvSpPr>
            <a:spLocks noChangeAspect="1" noChangeArrowheads="1" noTextEdit="1"/>
          </p:cNvSpPr>
          <p:nvPr/>
        </p:nvSpPr>
        <p:spPr bwMode="auto">
          <a:xfrm>
            <a:off x="2573338" y="1408113"/>
            <a:ext cx="7045325"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4771518"/>
      </p:ext>
    </p:extLst>
  </p:cSld>
  <p:clrMapOvr>
    <a:masterClrMapping/>
  </p:clrMapOvr>
</p:sld>
</file>

<file path=ppt/theme/theme1.xml><?xml version="1.0" encoding="utf-8"?>
<a:theme xmlns:a="http://schemas.openxmlformats.org/drawingml/2006/main" name="Office Theme">
  <a:themeElements>
    <a:clrScheme name="Custom 2">
      <a:dk1>
        <a:srgbClr val="184672"/>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5743</TotalTime>
  <Words>5237</Words>
  <Application>Microsoft Office PowerPoint</Application>
  <PresentationFormat>Widescreen</PresentationFormat>
  <Paragraphs>478</Paragraphs>
  <Slides>49</Slides>
  <Notes>48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Aptos Display</vt:lpstr>
      <vt:lpstr>Arial</vt:lpstr>
      <vt:lpstr>Calibri</vt:lpstr>
      <vt:lpstr>Slack-Lato</vt:lpstr>
      <vt:lpstr>system-ui</vt:lpstr>
      <vt:lpstr>Office Theme</vt:lpstr>
      <vt:lpstr>Leveraging Natural Language Processing and Thematic Analysis to Understand Personal Sensing Acceptability in Opioid Use Disorder Patients</vt:lpstr>
      <vt:lpstr>Opioid Use Disorder (OUD)</vt:lpstr>
      <vt:lpstr>Risk Monitoring</vt:lpstr>
      <vt:lpstr>Acceptability of Personal Sensing</vt:lpstr>
      <vt:lpstr>Aims of Study</vt:lpstr>
      <vt:lpstr>PowerPoint Presentation</vt:lpstr>
      <vt:lpstr>Procedure</vt:lpstr>
      <vt:lpstr>Study Demographics </vt:lpstr>
      <vt:lpstr>Thematic Analysis </vt:lpstr>
      <vt:lpstr>Thematic Analysis</vt:lpstr>
      <vt:lpstr>Thematic Analysis - Themes</vt:lpstr>
      <vt:lpstr>Proportion of Comments by Data Type - Themes</vt:lpstr>
      <vt:lpstr>PowerPoint Presentation</vt:lpstr>
      <vt:lpstr>PowerPoint Presentation</vt:lpstr>
      <vt:lpstr>PowerPoint Presentation</vt:lpstr>
      <vt:lpstr>PowerPoint Presentation</vt:lpstr>
      <vt:lpstr>PowerPoint Presentation</vt:lpstr>
      <vt:lpstr>PowerPoint Presentation</vt:lpstr>
      <vt:lpstr>Thematic Analysis - Affect</vt:lpstr>
      <vt:lpstr>PowerPoint Presentation</vt:lpstr>
      <vt:lpstr>PowerPoint Presentation</vt:lpstr>
      <vt:lpstr>PowerPoint Presentation</vt:lpstr>
      <vt:lpstr>Topic Modeling</vt:lpstr>
      <vt:lpstr>Structural Topic Modeling</vt:lpstr>
      <vt:lpstr>PowerPoint Presentation</vt:lpstr>
      <vt:lpstr>PowerPoint Presentation</vt:lpstr>
      <vt:lpstr>PowerPoint Presentation</vt:lpstr>
      <vt:lpstr>PowerPoint Presentation</vt:lpstr>
      <vt:lpstr>PowerPoint Presentation</vt:lpstr>
      <vt:lpstr>PowerPoint Presentation</vt:lpstr>
      <vt:lpstr>Implications</vt:lpstr>
      <vt:lpstr>Future Directions - Research</vt:lpstr>
      <vt:lpstr>Future Directions – Real World Applications</vt:lpstr>
      <vt:lpstr>Thank you!</vt:lpstr>
      <vt:lpstr>Questions?</vt:lpstr>
      <vt:lpstr>PowerPoint Presentation</vt:lpstr>
      <vt:lpstr>Clinical Characteristics </vt:lpstr>
      <vt:lpstr>Thematic Analysis – Additional Themes</vt:lpstr>
      <vt:lpstr>PowerPoint Presentation</vt:lpstr>
      <vt:lpstr>Demographic Differences in Theme - Race</vt:lpstr>
      <vt:lpstr>PowerPoint Presentation</vt:lpstr>
      <vt:lpstr>Demographic Differences in Themes - Gender</vt:lpstr>
      <vt:lpstr>PowerPoint Presentation</vt:lpstr>
      <vt:lpstr>Demographic Differences in Themes - Income</vt:lpstr>
      <vt:lpstr>Proportion of Topics</vt:lpstr>
      <vt:lpstr>Demographic Differences in Themes - Race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 WANTA</dc:creator>
  <cp:lastModifiedBy>Cox, Olivia</cp:lastModifiedBy>
  <cp:revision>79</cp:revision>
  <dcterms:created xsi:type="dcterms:W3CDTF">2024-07-15T16:15:22Z</dcterms:created>
  <dcterms:modified xsi:type="dcterms:W3CDTF">2024-08-01T00:38:07Z</dcterms:modified>
</cp:coreProperties>
</file>